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3" r:id="rId57"/>
    <p:sldId id="311" r:id="rId58"/>
    <p:sldId id="312" r:id="rId59"/>
    <p:sldId id="314" r:id="rId60"/>
    <p:sldId id="315" r:id="rId61"/>
    <p:sldId id="316" r:id="rId62"/>
  </p:sldIdLst>
  <p:sldSz cx="12188825" cy="6858000"/>
  <p:notesSz cx="6858000" cy="9144000"/>
  <p:embeddedFontLst>
    <p:embeddedFont>
      <p:font typeface="Calibri" panose="020F0502020204030204" pitchFamily="34" charset="0"/>
      <p:regular r:id="rId64"/>
      <p:bold r:id="rId65"/>
      <p:italic r:id="rId66"/>
      <p:boldItalic r:id="rId67"/>
    </p:embeddedFont>
    <p:embeddedFont>
      <p:font typeface="Century Gothic" panose="020B0502020202020204" pitchFamily="34" charset="0"/>
      <p:regular r:id="rId68"/>
      <p:bold r:id="rId69"/>
      <p:italic r:id="rId70"/>
      <p:boldItalic r:id="rId71"/>
    </p:embeddedFont>
    <p:embeddedFont>
      <p:font typeface="Consolas" panose="020B0609020204030204" pitchFamily="49" charset="0"/>
      <p:regular r:id="rId72"/>
      <p:bold r:id="rId73"/>
      <p:italic r:id="rId74"/>
      <p:boldItalic r:id="rId75"/>
    </p:embeddedFont>
    <p:embeddedFont>
      <p:font typeface="Georgia" panose="02040502050405020303" pitchFamily="18" charset="0"/>
      <p:regular r:id="rId76"/>
      <p:bold r:id="rId77"/>
      <p:italic r:id="rId78"/>
      <p:boldItalic r:id="rId79"/>
    </p:embeddedFont>
    <p:embeddedFont>
      <p:font typeface="Helvetica Neue" panose="020B0604020202020204" charset="0"/>
      <p:regular r:id="rId80"/>
      <p:bold r:id="rId81"/>
      <p:italic r:id="rId82"/>
      <p:boldItalic r:id="rId83"/>
    </p:embeddedFont>
    <p:embeddedFont>
      <p:font typeface="Impact" panose="020B0806030902050204" pitchFamily="34" charset="0"/>
      <p:regular r:id="rId84"/>
    </p:embeddedFont>
    <p:embeddedFont>
      <p:font typeface="Kaushan Script" panose="020B0604020202020204" charset="0"/>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39">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D8940D-88FC-4A0C-AC74-6E40E916EBEE}">
  <a:tblStyle styleId="{A7D8940D-88FC-4A0C-AC74-6E40E916EBEE}"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9E9"/>
          </a:solidFill>
        </a:fill>
      </a:tcStyle>
    </a:wholeTbl>
    <a:band1H>
      <a:tcTxStyle b="off" i="off"/>
      <a:tcStyle>
        <a:tcBdr/>
        <a:fill>
          <a:solidFill>
            <a:srgbClr val="CFCFCF"/>
          </a:solidFill>
        </a:fill>
      </a:tcStyle>
    </a:band1H>
    <a:band2H>
      <a:tcTxStyle b="off" i="off"/>
      <a:tcStyle>
        <a:tcBdr/>
      </a:tcStyle>
    </a:band2H>
    <a:band1V>
      <a:tcTxStyle b="off" i="off"/>
      <a:tcStyle>
        <a:tcBdr/>
        <a:fill>
          <a:solidFill>
            <a:srgbClr val="CFCFCF"/>
          </a:solidFill>
        </a:fill>
      </a:tcStyle>
    </a:band1V>
    <a:band2V>
      <a:tcTxStyle b="off" i="off"/>
      <a:tcStyle>
        <a:tcBdr/>
      </a:tcStyle>
    </a:band2V>
    <a:lastCol>
      <a:tcTxStyle b="on" i="off">
        <a:font>
          <a:latin typeface="Century Gothic"/>
          <a:ea typeface="Century Gothic"/>
          <a:cs typeface="Century Gothic"/>
        </a:font>
        <a:schemeClr val="lt1"/>
      </a:tcTxStyle>
      <a:tcStyle>
        <a:tcBdr/>
        <a:fill>
          <a:solidFill>
            <a:schemeClr val="dk1"/>
          </a:solidFill>
        </a:fill>
      </a:tcStyle>
    </a:lastCol>
    <a:firstCol>
      <a:tcTxStyle b="on" i="off">
        <a:font>
          <a:latin typeface="Century Gothic"/>
          <a:ea typeface="Century Gothic"/>
          <a:cs typeface="Century Gothic"/>
        </a:font>
        <a:schemeClr val="lt1"/>
      </a:tcTxStyle>
      <a:tcStyle>
        <a:tcBdr/>
        <a:fill>
          <a:solidFill>
            <a:schemeClr val="dk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b="off" i="off"/>
      <a:tcStyle>
        <a:tcBdr/>
      </a:tcStyle>
    </a:seCell>
    <a:swCell>
      <a:tcTxStyle b="off" i="off"/>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b="off" i="off"/>
      <a:tcStyle>
        <a:tcBdr/>
      </a:tcStyle>
    </a:neCell>
    <a:nwCell>
      <a:tcTxStyle b="off" i="off"/>
      <a:tcStyle>
        <a:tcBdr/>
      </a:tcStyle>
    </a:nwCell>
  </a:tblStyle>
  <a:tblStyle styleId="{A1C7499C-55F4-4317-B747-27DBB26F6399}"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8" y="72"/>
      </p:cViewPr>
      <p:guideLst>
        <p:guide pos="3839"/>
        <p:guide orient="horz" pos="216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font" Target="fonts/font21.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9.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rgbClr val="2A2A2A"/>
                </a:solidFill>
                <a:latin typeface="Century Gothic"/>
                <a:ea typeface="Century Gothic"/>
                <a:cs typeface="Century Gothic"/>
                <a:sym typeface="Century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rgbClr val="2A2A2A"/>
                </a:solidFill>
                <a:latin typeface="Century Gothic"/>
                <a:ea typeface="Century Gothic"/>
                <a:cs typeface="Century Gothic"/>
                <a:sym typeface="Century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rgbClr val="2A2A2A"/>
                </a:solidFill>
                <a:latin typeface="Century Gothic"/>
                <a:ea typeface="Century Gothic"/>
                <a:cs typeface="Century Gothic"/>
                <a:sym typeface="Century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rgbClr val="2A2A2A"/>
                </a:solidFill>
                <a:latin typeface="Century Gothic"/>
                <a:ea typeface="Century Gothic"/>
                <a:cs typeface="Century Gothic"/>
                <a:sym typeface="Century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rgbClr val="2A2A2A"/>
                </a:solidFill>
                <a:latin typeface="Century Gothic"/>
                <a:ea typeface="Century Gothic"/>
                <a:cs typeface="Century Gothic"/>
                <a:sym typeface="Century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a:t>
            </a:fld>
            <a:endParaRPr sz="1200" b="0" i="0" u="none" strike="noStrike" cap="none">
              <a:solidFill>
                <a:schemeClr val="dk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 name="Google Shape;77;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4a97611b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f4a97611be_0_0: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f4a97611be_0_10: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f4a97611be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f4a97611be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p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2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2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2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3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 name="Google Shape;372;p3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p3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p3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p3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3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3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4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p4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4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p4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4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 name="Google Shape;494;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2" name="Google Shape;502;p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0" name="Google Shape;510;p4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p5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4" name="Google Shape;524;p5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2" name="Google Shape;532;p5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p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p5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 name="Google Shape;578;p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5" name="Google Shape;565;p5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p5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5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2" name="Google Shape;592;p5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6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descr="Map of World"/>
          <p:cNvSpPr/>
          <p:nvPr/>
        </p:nvSpPr>
        <p:spPr>
          <a:xfrm>
            <a:off x="-4763" y="285750"/>
            <a:ext cx="12190413" cy="6381750"/>
          </a:xfrm>
          <a:custGeom>
            <a:avLst/>
            <a:gdLst/>
            <a:ahLst/>
            <a:cxnLst/>
            <a:rect l="l" t="t" r="r" b="b"/>
            <a:pathLst>
              <a:path w="3839" h="2010" extrusionOk="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a:gsLst>
              <a:gs pos="0">
                <a:srgbClr val="F2F2F2"/>
              </a:gs>
              <a:gs pos="100000">
                <a:srgbClr val="D8D8D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7" name="Google Shape;17;p2"/>
          <p:cNvSpPr txBox="1">
            <a:spLocks noGrp="1"/>
          </p:cNvSpPr>
          <p:nvPr>
            <p:ph type="ctrTitle"/>
          </p:nvPr>
        </p:nvSpPr>
        <p:spPr>
          <a:xfrm>
            <a:off x="1217613" y="1828799"/>
            <a:ext cx="9753600" cy="304800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4400"/>
              <a:buFont typeface="Century Gothic"/>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217614" y="5029200"/>
            <a:ext cx="78486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600"/>
              <a:buNone/>
              <a:defRPr sz="2000">
                <a:solidFill>
                  <a:schemeClr val="dk1"/>
                </a:solidFill>
              </a:defRPr>
            </a:lvl1pPr>
            <a:lvl2pPr lvl="1" algn="ctr">
              <a:lnSpc>
                <a:spcPct val="90000"/>
              </a:lnSpc>
              <a:spcBef>
                <a:spcPts val="600"/>
              </a:spcBef>
              <a:spcAft>
                <a:spcPts val="0"/>
              </a:spcAft>
              <a:buSzPts val="1600"/>
              <a:buNone/>
              <a:defRPr>
                <a:solidFill>
                  <a:srgbClr val="979797"/>
                </a:solidFill>
              </a:defRPr>
            </a:lvl2pPr>
            <a:lvl3pPr lvl="2" algn="ctr">
              <a:lnSpc>
                <a:spcPct val="90000"/>
              </a:lnSpc>
              <a:spcBef>
                <a:spcPts val="600"/>
              </a:spcBef>
              <a:spcAft>
                <a:spcPts val="0"/>
              </a:spcAft>
              <a:buSzPts val="1440"/>
              <a:buNone/>
              <a:defRPr>
                <a:solidFill>
                  <a:srgbClr val="979797"/>
                </a:solidFill>
              </a:defRPr>
            </a:lvl3pPr>
            <a:lvl4pPr lvl="3" algn="ctr">
              <a:lnSpc>
                <a:spcPct val="90000"/>
              </a:lnSpc>
              <a:spcBef>
                <a:spcPts val="600"/>
              </a:spcBef>
              <a:spcAft>
                <a:spcPts val="0"/>
              </a:spcAft>
              <a:buSzPts val="1280"/>
              <a:buNone/>
              <a:defRPr>
                <a:solidFill>
                  <a:srgbClr val="979797"/>
                </a:solidFill>
              </a:defRPr>
            </a:lvl4pPr>
            <a:lvl5pPr lvl="4" algn="ctr">
              <a:lnSpc>
                <a:spcPct val="90000"/>
              </a:lnSpc>
              <a:spcBef>
                <a:spcPts val="600"/>
              </a:spcBef>
              <a:spcAft>
                <a:spcPts val="0"/>
              </a:spcAft>
              <a:buSzPts val="1280"/>
              <a:buNone/>
              <a:defRPr>
                <a:solidFill>
                  <a:srgbClr val="979797"/>
                </a:solidFill>
              </a:defRPr>
            </a:lvl5pPr>
            <a:lvl6pPr lvl="5" algn="ctr">
              <a:lnSpc>
                <a:spcPct val="100000"/>
              </a:lnSpc>
              <a:spcBef>
                <a:spcPts val="600"/>
              </a:spcBef>
              <a:spcAft>
                <a:spcPts val="0"/>
              </a:spcAft>
              <a:buClr>
                <a:srgbClr val="979797"/>
              </a:buClr>
              <a:buSzPts val="1280"/>
              <a:buNone/>
              <a:defRPr>
                <a:solidFill>
                  <a:srgbClr val="979797"/>
                </a:solidFill>
              </a:defRPr>
            </a:lvl6pPr>
            <a:lvl7pPr lvl="6" algn="ctr">
              <a:lnSpc>
                <a:spcPct val="100000"/>
              </a:lnSpc>
              <a:spcBef>
                <a:spcPts val="600"/>
              </a:spcBef>
              <a:spcAft>
                <a:spcPts val="0"/>
              </a:spcAft>
              <a:buClr>
                <a:srgbClr val="979797"/>
              </a:buClr>
              <a:buSzPts val="1280"/>
              <a:buNone/>
              <a:defRPr>
                <a:solidFill>
                  <a:srgbClr val="979797"/>
                </a:solidFill>
              </a:defRPr>
            </a:lvl7pPr>
            <a:lvl8pPr lvl="7" algn="ctr">
              <a:lnSpc>
                <a:spcPct val="100000"/>
              </a:lnSpc>
              <a:spcBef>
                <a:spcPts val="600"/>
              </a:spcBef>
              <a:spcAft>
                <a:spcPts val="0"/>
              </a:spcAft>
              <a:buClr>
                <a:srgbClr val="979797"/>
              </a:buClr>
              <a:buSzPts val="1280"/>
              <a:buNone/>
              <a:defRPr>
                <a:solidFill>
                  <a:srgbClr val="979797"/>
                </a:solidFill>
              </a:defRPr>
            </a:lvl8pPr>
            <a:lvl9pPr lvl="8" algn="ctr">
              <a:lnSpc>
                <a:spcPct val="100000"/>
              </a:lnSpc>
              <a:spcBef>
                <a:spcPts val="600"/>
              </a:spcBef>
              <a:spcAft>
                <a:spcPts val="0"/>
              </a:spcAft>
              <a:buClr>
                <a:srgbClr val="979797"/>
              </a:buClr>
              <a:buSzPts val="1280"/>
              <a:buNone/>
              <a:defRPr>
                <a:solidFill>
                  <a:srgbClr val="979797"/>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1217614" y="274638"/>
            <a:ext cx="975360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1"/>
          <p:cNvSpPr txBox="1">
            <a:spLocks noGrp="1"/>
          </p:cNvSpPr>
          <p:nvPr>
            <p:ph type="body" idx="1"/>
          </p:nvPr>
        </p:nvSpPr>
        <p:spPr>
          <a:xfrm rot="5400000">
            <a:off x="3922714" y="-876300"/>
            <a:ext cx="4343400" cy="97536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20040" algn="l">
              <a:lnSpc>
                <a:spcPct val="100000"/>
              </a:lnSpc>
              <a:spcBef>
                <a:spcPts val="600"/>
              </a:spcBef>
              <a:spcAft>
                <a:spcPts val="0"/>
              </a:spcAft>
              <a:buClr>
                <a:schemeClr val="dk1"/>
              </a:buClr>
              <a:buSzPts val="1440"/>
              <a:buChar char="•"/>
              <a:defRPr/>
            </a:lvl9pPr>
          </a:lstStyle>
          <a:p>
            <a:endParaRPr/>
          </a:p>
        </p:txBody>
      </p:sp>
      <p:sp>
        <p:nvSpPr>
          <p:cNvPr id="72" name="Google Shape;72;p11"/>
          <p:cNvSpPr txBox="1">
            <a:spLocks noGrp="1"/>
          </p:cNvSpPr>
          <p:nvPr>
            <p:ph type="ftr" idx="11"/>
          </p:nvPr>
        </p:nvSpPr>
        <p:spPr>
          <a:xfrm>
            <a:off x="1208836" y="6448427"/>
            <a:ext cx="6638176"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dt" idx="10"/>
          </p:nvPr>
        </p:nvSpPr>
        <p:spPr>
          <a:xfrm>
            <a:off x="8151812" y="6448427"/>
            <a:ext cx="1396259"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9828212" y="6448427"/>
            <a:ext cx="1143001"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p:nvPr/>
        </p:nvSpPr>
        <p:spPr>
          <a:xfrm>
            <a:off x="0" y="0"/>
            <a:ext cx="5180013" cy="6858000"/>
          </a:xfrm>
          <a:prstGeom prst="rect">
            <a:avLst/>
          </a:prstGeom>
          <a:gradFill>
            <a:gsLst>
              <a:gs pos="0">
                <a:srgbClr val="D8D8D8"/>
              </a:gs>
              <a:gs pos="100000">
                <a:srgbClr val="FFFFFF">
                  <a:alpha val="8745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1" name="Google Shape;21;p3"/>
          <p:cNvSpPr txBox="1">
            <a:spLocks noGrp="1"/>
          </p:cNvSpPr>
          <p:nvPr>
            <p:ph type="title"/>
          </p:nvPr>
        </p:nvSpPr>
        <p:spPr>
          <a:xfrm>
            <a:off x="684213" y="685800"/>
            <a:ext cx="3886200" cy="4038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A2A2A"/>
              </a:buClr>
              <a:buSzPts val="4000"/>
              <a:buFont typeface="Century Gothic"/>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5865814" y="685800"/>
            <a:ext cx="5638800" cy="5486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23" name="Google Shape;23;p3"/>
          <p:cNvSpPr txBox="1">
            <a:spLocks noGrp="1"/>
          </p:cNvSpPr>
          <p:nvPr>
            <p:ph type="body" idx="2"/>
          </p:nvPr>
        </p:nvSpPr>
        <p:spPr>
          <a:xfrm>
            <a:off x="684213" y="4876800"/>
            <a:ext cx="3886200" cy="1295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440"/>
              <a:buNone/>
              <a:defRPr sz="1800"/>
            </a:lvl1pPr>
            <a:lvl2pPr marL="914400" lvl="1" indent="-228600" algn="l">
              <a:lnSpc>
                <a:spcPct val="90000"/>
              </a:lnSpc>
              <a:spcBef>
                <a:spcPts val="6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lnSpc>
                <a:spcPct val="100000"/>
              </a:lnSpc>
              <a:spcBef>
                <a:spcPts val="600"/>
              </a:spcBef>
              <a:spcAft>
                <a:spcPts val="0"/>
              </a:spcAft>
              <a:buClr>
                <a:schemeClr val="dk1"/>
              </a:buClr>
              <a:buSzPts val="720"/>
              <a:buNone/>
              <a:defRPr sz="900"/>
            </a:lvl6pPr>
            <a:lvl7pPr marL="3200400" lvl="6" indent="-228600" algn="l">
              <a:lnSpc>
                <a:spcPct val="100000"/>
              </a:lnSpc>
              <a:spcBef>
                <a:spcPts val="600"/>
              </a:spcBef>
              <a:spcAft>
                <a:spcPts val="0"/>
              </a:spcAft>
              <a:buClr>
                <a:schemeClr val="dk1"/>
              </a:buClr>
              <a:buSzPts val="720"/>
              <a:buNone/>
              <a:defRPr sz="900"/>
            </a:lvl7pPr>
            <a:lvl8pPr marL="3657600" lvl="7" indent="-228600" algn="l">
              <a:lnSpc>
                <a:spcPct val="100000"/>
              </a:lnSpc>
              <a:spcBef>
                <a:spcPts val="600"/>
              </a:spcBef>
              <a:spcAft>
                <a:spcPts val="0"/>
              </a:spcAft>
              <a:buClr>
                <a:schemeClr val="dk1"/>
              </a:buClr>
              <a:buSzPts val="720"/>
              <a:buNone/>
              <a:defRPr sz="900"/>
            </a:lvl8pPr>
            <a:lvl9pPr marL="4114800" lvl="8" indent="-228600" algn="l">
              <a:lnSpc>
                <a:spcPct val="100000"/>
              </a:lnSpc>
              <a:spcBef>
                <a:spcPts val="600"/>
              </a:spcBef>
              <a:spcAft>
                <a:spcPts val="0"/>
              </a:spcAft>
              <a:buClr>
                <a:schemeClr val="dk1"/>
              </a:buClr>
              <a:buSzPts val="720"/>
              <a:buNone/>
              <a:defRPr sz="900"/>
            </a:lvl9pPr>
          </a:lstStyle>
          <a:p>
            <a:endParaRPr/>
          </a:p>
        </p:txBody>
      </p:sp>
      <p:sp>
        <p:nvSpPr>
          <p:cNvPr id="24" name="Google Shape;24;p3"/>
          <p:cNvSpPr txBox="1">
            <a:spLocks noGrp="1"/>
          </p:cNvSpPr>
          <p:nvPr>
            <p:ph type="ftr" idx="11"/>
          </p:nvPr>
        </p:nvSpPr>
        <p:spPr>
          <a:xfrm>
            <a:off x="1208836" y="6448427"/>
            <a:ext cx="6638176"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dt" idx="10"/>
          </p:nvPr>
        </p:nvSpPr>
        <p:spPr>
          <a:xfrm>
            <a:off x="8151812" y="6448427"/>
            <a:ext cx="1396259"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9828212" y="6448427"/>
            <a:ext cx="1143001"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217614" y="274638"/>
            <a:ext cx="975360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1217614" y="1828800"/>
            <a:ext cx="9753600" cy="43434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09879" algn="l">
              <a:lnSpc>
                <a:spcPct val="100000"/>
              </a:lnSpc>
              <a:spcBef>
                <a:spcPts val="600"/>
              </a:spcBef>
              <a:spcAft>
                <a:spcPts val="0"/>
              </a:spcAft>
              <a:buClr>
                <a:schemeClr val="dk1"/>
              </a:buClr>
              <a:buSzPts val="1280"/>
              <a:buChar char="•"/>
              <a:defRPr/>
            </a:lvl9pPr>
          </a:lstStyle>
          <a:p>
            <a:endParaRPr/>
          </a:p>
        </p:txBody>
      </p:sp>
      <p:sp>
        <p:nvSpPr>
          <p:cNvPr id="30" name="Google Shape;30;p4"/>
          <p:cNvSpPr txBox="1">
            <a:spLocks noGrp="1"/>
          </p:cNvSpPr>
          <p:nvPr>
            <p:ph type="ftr" idx="11"/>
          </p:nvPr>
        </p:nvSpPr>
        <p:spPr>
          <a:xfrm>
            <a:off x="1208836" y="6448427"/>
            <a:ext cx="6638176"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dt" idx="10"/>
          </p:nvPr>
        </p:nvSpPr>
        <p:spPr>
          <a:xfrm>
            <a:off x="8151812" y="6448427"/>
            <a:ext cx="1396259"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9828212" y="6448427"/>
            <a:ext cx="1143001"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5"/>
          <p:cNvSpPr txBox="1">
            <a:spLocks noGrp="1"/>
          </p:cNvSpPr>
          <p:nvPr>
            <p:ph type="ftr" idx="11"/>
          </p:nvPr>
        </p:nvSpPr>
        <p:spPr>
          <a:xfrm>
            <a:off x="1208836" y="6448427"/>
            <a:ext cx="6638176"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dt" idx="10"/>
          </p:nvPr>
        </p:nvSpPr>
        <p:spPr>
          <a:xfrm>
            <a:off x="8151812" y="6448427"/>
            <a:ext cx="1396259"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9828212" y="6448427"/>
            <a:ext cx="1143001"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lt1"/>
        </a:solidFill>
        <a:effectLst/>
      </p:bgPr>
    </p:bg>
    <p:spTree>
      <p:nvGrpSpPr>
        <p:cNvPr id="1" name="Shape 37"/>
        <p:cNvGrpSpPr/>
        <p:nvPr/>
      </p:nvGrpSpPr>
      <p:grpSpPr>
        <a:xfrm>
          <a:off x="0" y="0"/>
          <a:ext cx="0" cy="0"/>
          <a:chOff x="0" y="0"/>
          <a:chExt cx="0" cy="0"/>
        </a:xfrm>
      </p:grpSpPr>
      <p:sp>
        <p:nvSpPr>
          <p:cNvPr id="38" name="Google Shape;38;p6"/>
          <p:cNvSpPr/>
          <p:nvPr/>
        </p:nvSpPr>
        <p:spPr>
          <a:xfrm>
            <a:off x="0" y="0"/>
            <a:ext cx="5180013" cy="6858000"/>
          </a:xfrm>
          <a:prstGeom prst="rect">
            <a:avLst/>
          </a:prstGeom>
          <a:gradFill>
            <a:gsLst>
              <a:gs pos="0">
                <a:srgbClr val="D8D8D8"/>
              </a:gs>
              <a:gs pos="100000">
                <a:srgbClr val="FFFFFF">
                  <a:alpha val="8745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9" name="Google Shape;39;p6"/>
          <p:cNvSpPr txBox="1">
            <a:spLocks noGrp="1"/>
          </p:cNvSpPr>
          <p:nvPr>
            <p:ph type="title"/>
          </p:nvPr>
        </p:nvSpPr>
        <p:spPr>
          <a:xfrm>
            <a:off x="684213" y="685800"/>
            <a:ext cx="3886200" cy="4038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A2A2A"/>
              </a:buClr>
              <a:buSzPts val="4000"/>
              <a:buFont typeface="Century Gothic"/>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descr="An empty placeholder to add an image. Click on the placeholder and select the image that you wish to add"/>
          <p:cNvSpPr>
            <a:spLocks noGrp="1"/>
          </p:cNvSpPr>
          <p:nvPr>
            <p:ph type="pic" idx="2"/>
          </p:nvPr>
        </p:nvSpPr>
        <p:spPr>
          <a:xfrm>
            <a:off x="5865813" y="685800"/>
            <a:ext cx="5638800" cy="5486400"/>
          </a:xfrm>
          <a:prstGeom prst="rect">
            <a:avLst/>
          </a:prstGeom>
          <a:solidFill>
            <a:srgbClr val="F2F2F2"/>
          </a:solidFill>
          <a:ln w="9525" cap="flat" cmpd="sng">
            <a:solidFill>
              <a:srgbClr val="BFBFBF"/>
            </a:solidFill>
            <a:prstDash val="solid"/>
            <a:miter lim="800000"/>
            <a:headEnd type="none" w="sm" len="sm"/>
            <a:tailEnd type="none" w="sm" len="sm"/>
          </a:ln>
        </p:spPr>
      </p:sp>
      <p:sp>
        <p:nvSpPr>
          <p:cNvPr id="41" name="Google Shape;41;p6"/>
          <p:cNvSpPr txBox="1">
            <a:spLocks noGrp="1"/>
          </p:cNvSpPr>
          <p:nvPr>
            <p:ph type="body" idx="1"/>
          </p:nvPr>
        </p:nvSpPr>
        <p:spPr>
          <a:xfrm>
            <a:off x="684213" y="4876800"/>
            <a:ext cx="3886200" cy="1295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440"/>
              <a:buNone/>
              <a:defRPr sz="1800"/>
            </a:lvl1pPr>
            <a:lvl2pPr marL="914400" lvl="1" indent="-228600" algn="l">
              <a:lnSpc>
                <a:spcPct val="90000"/>
              </a:lnSpc>
              <a:spcBef>
                <a:spcPts val="6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lnSpc>
                <a:spcPct val="100000"/>
              </a:lnSpc>
              <a:spcBef>
                <a:spcPts val="600"/>
              </a:spcBef>
              <a:spcAft>
                <a:spcPts val="0"/>
              </a:spcAft>
              <a:buClr>
                <a:schemeClr val="dk1"/>
              </a:buClr>
              <a:buSzPts val="720"/>
              <a:buNone/>
              <a:defRPr sz="900"/>
            </a:lvl6pPr>
            <a:lvl7pPr marL="3200400" lvl="6" indent="-228600" algn="l">
              <a:lnSpc>
                <a:spcPct val="100000"/>
              </a:lnSpc>
              <a:spcBef>
                <a:spcPts val="600"/>
              </a:spcBef>
              <a:spcAft>
                <a:spcPts val="0"/>
              </a:spcAft>
              <a:buClr>
                <a:schemeClr val="dk1"/>
              </a:buClr>
              <a:buSzPts val="720"/>
              <a:buNone/>
              <a:defRPr sz="900"/>
            </a:lvl7pPr>
            <a:lvl8pPr marL="3657600" lvl="7" indent="-228600" algn="l">
              <a:lnSpc>
                <a:spcPct val="100000"/>
              </a:lnSpc>
              <a:spcBef>
                <a:spcPts val="600"/>
              </a:spcBef>
              <a:spcAft>
                <a:spcPts val="0"/>
              </a:spcAft>
              <a:buClr>
                <a:schemeClr val="dk1"/>
              </a:buClr>
              <a:buSzPts val="720"/>
              <a:buNone/>
              <a:defRPr sz="900"/>
            </a:lvl8pPr>
            <a:lvl9pPr marL="4114800" lvl="8" indent="-228600" algn="l">
              <a:lnSpc>
                <a:spcPct val="100000"/>
              </a:lnSpc>
              <a:spcBef>
                <a:spcPts val="600"/>
              </a:spcBef>
              <a:spcAft>
                <a:spcPts val="0"/>
              </a:spcAft>
              <a:buClr>
                <a:schemeClr val="dk1"/>
              </a:buClr>
              <a:buSzPts val="720"/>
              <a:buNone/>
              <a:defRPr sz="900"/>
            </a:lvl9pPr>
          </a:lstStyle>
          <a:p>
            <a:endParaRPr/>
          </a:p>
        </p:txBody>
      </p:sp>
      <p:sp>
        <p:nvSpPr>
          <p:cNvPr id="42" name="Google Shape;42;p6"/>
          <p:cNvSpPr txBox="1">
            <a:spLocks noGrp="1"/>
          </p:cNvSpPr>
          <p:nvPr>
            <p:ph type="ftr" idx="11"/>
          </p:nvPr>
        </p:nvSpPr>
        <p:spPr>
          <a:xfrm>
            <a:off x="1208836" y="6448427"/>
            <a:ext cx="6638176"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dt" idx="10"/>
          </p:nvPr>
        </p:nvSpPr>
        <p:spPr>
          <a:xfrm>
            <a:off x="8151812" y="6448427"/>
            <a:ext cx="1396259"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9828212" y="6448427"/>
            <a:ext cx="1143001"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rot="5400000">
            <a:off x="7160856" y="2361842"/>
            <a:ext cx="5486400" cy="213431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body" idx="1"/>
          </p:nvPr>
        </p:nvSpPr>
        <p:spPr>
          <a:xfrm rot="5400000">
            <a:off x="2182482" y="-279069"/>
            <a:ext cx="5486400" cy="7416138"/>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09879" algn="l">
              <a:lnSpc>
                <a:spcPct val="100000"/>
              </a:lnSpc>
              <a:spcBef>
                <a:spcPts val="600"/>
              </a:spcBef>
              <a:spcAft>
                <a:spcPts val="0"/>
              </a:spcAft>
              <a:buClr>
                <a:schemeClr val="dk1"/>
              </a:buClr>
              <a:buSzPts val="1280"/>
              <a:buChar char="•"/>
              <a:defRPr/>
            </a:lvl9pPr>
          </a:lstStyle>
          <a:p>
            <a:endParaRPr/>
          </a:p>
        </p:txBody>
      </p:sp>
      <p:sp>
        <p:nvSpPr>
          <p:cNvPr id="48" name="Google Shape;48;p7"/>
          <p:cNvSpPr txBox="1">
            <a:spLocks noGrp="1"/>
          </p:cNvSpPr>
          <p:nvPr>
            <p:ph type="ftr" idx="11"/>
          </p:nvPr>
        </p:nvSpPr>
        <p:spPr>
          <a:xfrm>
            <a:off x="1208836" y="6448427"/>
            <a:ext cx="6638176"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8151812" y="6448427"/>
            <a:ext cx="1396259"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9828212" y="6448427"/>
            <a:ext cx="1143001"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217614" y="274638"/>
            <a:ext cx="975360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1208836" y="6448427"/>
            <a:ext cx="6638176"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dt" idx="10"/>
          </p:nvPr>
        </p:nvSpPr>
        <p:spPr>
          <a:xfrm>
            <a:off x="8151812" y="6448427"/>
            <a:ext cx="1396259"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9828212" y="6448427"/>
            <a:ext cx="1143001"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1217614" y="3429000"/>
            <a:ext cx="9753600" cy="23621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4400"/>
              <a:buFont typeface="Century Gothic"/>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1213150" y="685801"/>
            <a:ext cx="7853063" cy="114299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600"/>
              <a:buNone/>
              <a:defRPr sz="2000">
                <a:solidFill>
                  <a:schemeClr val="dk1"/>
                </a:solidFill>
              </a:defRPr>
            </a:lvl1pPr>
            <a:lvl2pPr marL="914400" lvl="1" indent="-228600" algn="l">
              <a:lnSpc>
                <a:spcPct val="90000"/>
              </a:lnSpc>
              <a:spcBef>
                <a:spcPts val="600"/>
              </a:spcBef>
              <a:spcAft>
                <a:spcPts val="0"/>
              </a:spcAft>
              <a:buSzPts val="1440"/>
              <a:buNone/>
              <a:defRPr sz="1800">
                <a:solidFill>
                  <a:srgbClr val="979797"/>
                </a:solidFill>
              </a:defRPr>
            </a:lvl2pPr>
            <a:lvl3pPr marL="1371600" lvl="2" indent="-228600" algn="l">
              <a:lnSpc>
                <a:spcPct val="90000"/>
              </a:lnSpc>
              <a:spcBef>
                <a:spcPts val="600"/>
              </a:spcBef>
              <a:spcAft>
                <a:spcPts val="0"/>
              </a:spcAft>
              <a:buSzPts val="1280"/>
              <a:buNone/>
              <a:defRPr sz="1600">
                <a:solidFill>
                  <a:srgbClr val="979797"/>
                </a:solidFill>
              </a:defRPr>
            </a:lvl3pPr>
            <a:lvl4pPr marL="1828800" lvl="3" indent="-228600" algn="l">
              <a:lnSpc>
                <a:spcPct val="90000"/>
              </a:lnSpc>
              <a:spcBef>
                <a:spcPts val="600"/>
              </a:spcBef>
              <a:spcAft>
                <a:spcPts val="0"/>
              </a:spcAft>
              <a:buSzPts val="1120"/>
              <a:buNone/>
              <a:defRPr sz="1400">
                <a:solidFill>
                  <a:srgbClr val="979797"/>
                </a:solidFill>
              </a:defRPr>
            </a:lvl4pPr>
            <a:lvl5pPr marL="2286000" lvl="4" indent="-228600" algn="l">
              <a:lnSpc>
                <a:spcPct val="90000"/>
              </a:lnSpc>
              <a:spcBef>
                <a:spcPts val="600"/>
              </a:spcBef>
              <a:spcAft>
                <a:spcPts val="0"/>
              </a:spcAft>
              <a:buSzPts val="1120"/>
              <a:buNone/>
              <a:defRPr sz="1400">
                <a:solidFill>
                  <a:srgbClr val="979797"/>
                </a:solidFill>
              </a:defRPr>
            </a:lvl5pPr>
            <a:lvl6pPr marL="2743200" lvl="5" indent="-228600" algn="l">
              <a:lnSpc>
                <a:spcPct val="100000"/>
              </a:lnSpc>
              <a:spcBef>
                <a:spcPts val="600"/>
              </a:spcBef>
              <a:spcAft>
                <a:spcPts val="0"/>
              </a:spcAft>
              <a:buClr>
                <a:srgbClr val="979797"/>
              </a:buClr>
              <a:buSzPts val="1120"/>
              <a:buNone/>
              <a:defRPr sz="1400">
                <a:solidFill>
                  <a:srgbClr val="979797"/>
                </a:solidFill>
              </a:defRPr>
            </a:lvl6pPr>
            <a:lvl7pPr marL="3200400" lvl="6" indent="-228600" algn="l">
              <a:lnSpc>
                <a:spcPct val="100000"/>
              </a:lnSpc>
              <a:spcBef>
                <a:spcPts val="600"/>
              </a:spcBef>
              <a:spcAft>
                <a:spcPts val="0"/>
              </a:spcAft>
              <a:buClr>
                <a:srgbClr val="979797"/>
              </a:buClr>
              <a:buSzPts val="1120"/>
              <a:buNone/>
              <a:defRPr sz="1400">
                <a:solidFill>
                  <a:srgbClr val="979797"/>
                </a:solidFill>
              </a:defRPr>
            </a:lvl7pPr>
            <a:lvl8pPr marL="3657600" lvl="7" indent="-228600" algn="l">
              <a:lnSpc>
                <a:spcPct val="100000"/>
              </a:lnSpc>
              <a:spcBef>
                <a:spcPts val="600"/>
              </a:spcBef>
              <a:spcAft>
                <a:spcPts val="0"/>
              </a:spcAft>
              <a:buClr>
                <a:srgbClr val="979797"/>
              </a:buClr>
              <a:buSzPts val="1120"/>
              <a:buNone/>
              <a:defRPr sz="1400">
                <a:solidFill>
                  <a:srgbClr val="979797"/>
                </a:solidFill>
              </a:defRPr>
            </a:lvl8pPr>
            <a:lvl9pPr marL="4114800" lvl="8" indent="-228600" algn="l">
              <a:lnSpc>
                <a:spcPct val="100000"/>
              </a:lnSpc>
              <a:spcBef>
                <a:spcPts val="600"/>
              </a:spcBef>
              <a:spcAft>
                <a:spcPts val="0"/>
              </a:spcAft>
              <a:buClr>
                <a:srgbClr val="979797"/>
              </a:buClr>
              <a:buSzPts val="1120"/>
              <a:buNone/>
              <a:defRPr sz="1400">
                <a:solidFill>
                  <a:srgbClr val="979797"/>
                </a:solidFill>
              </a:defRPr>
            </a:lvl9pPr>
          </a:lstStyle>
          <a:p>
            <a:endParaRPr/>
          </a:p>
        </p:txBody>
      </p:sp>
      <p:sp>
        <p:nvSpPr>
          <p:cNvPr id="59" name="Google Shape;59;p9"/>
          <p:cNvSpPr txBox="1">
            <a:spLocks noGrp="1"/>
          </p:cNvSpPr>
          <p:nvPr>
            <p:ph type="ftr" idx="11"/>
          </p:nvPr>
        </p:nvSpPr>
        <p:spPr>
          <a:xfrm>
            <a:off x="1208836" y="6448427"/>
            <a:ext cx="6638176"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dt" idx="10"/>
          </p:nvPr>
        </p:nvSpPr>
        <p:spPr>
          <a:xfrm>
            <a:off x="8151812" y="6448427"/>
            <a:ext cx="1396259"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9828212" y="6448427"/>
            <a:ext cx="1143001"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1217614" y="274638"/>
            <a:ext cx="975360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body" idx="1"/>
          </p:nvPr>
        </p:nvSpPr>
        <p:spPr>
          <a:xfrm>
            <a:off x="1233279" y="1828800"/>
            <a:ext cx="4708734" cy="4343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65" name="Google Shape;65;p10"/>
          <p:cNvSpPr txBox="1">
            <a:spLocks noGrp="1"/>
          </p:cNvSpPr>
          <p:nvPr>
            <p:ph type="body" idx="2"/>
          </p:nvPr>
        </p:nvSpPr>
        <p:spPr>
          <a:xfrm>
            <a:off x="6262479" y="1828800"/>
            <a:ext cx="4708734" cy="4343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66" name="Google Shape;66;p10"/>
          <p:cNvSpPr txBox="1">
            <a:spLocks noGrp="1"/>
          </p:cNvSpPr>
          <p:nvPr>
            <p:ph type="ftr" idx="11"/>
          </p:nvPr>
        </p:nvSpPr>
        <p:spPr>
          <a:xfrm>
            <a:off x="1208836" y="6448427"/>
            <a:ext cx="6638176"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dt" idx="10"/>
          </p:nvPr>
        </p:nvSpPr>
        <p:spPr>
          <a:xfrm>
            <a:off x="8151812" y="6448427"/>
            <a:ext cx="1396259"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9828212" y="6448427"/>
            <a:ext cx="1143001"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217614" y="274638"/>
            <a:ext cx="9753600"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2A2A2A"/>
              </a:buClr>
              <a:buSzPts val="4000"/>
              <a:buFont typeface="Century Gothic"/>
              <a:buNone/>
              <a:defRPr sz="4000" b="0" i="0" u="none" strike="noStrike" cap="none">
                <a:solidFill>
                  <a:srgbClr val="2A2A2A"/>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1217614" y="1828800"/>
            <a:ext cx="9753600" cy="4343400"/>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90000"/>
              </a:lnSpc>
              <a:spcBef>
                <a:spcPts val="1800"/>
              </a:spcBef>
              <a:spcAft>
                <a:spcPts val="0"/>
              </a:spcAft>
              <a:buClr>
                <a:schemeClr val="dk1"/>
              </a:buClr>
              <a:buSzPts val="192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30200" algn="l" rtl="0">
              <a:lnSpc>
                <a:spcPct val="90000"/>
              </a:lnSpc>
              <a:spcBef>
                <a:spcPts val="600"/>
              </a:spcBef>
              <a:spcAft>
                <a:spcPts val="0"/>
              </a:spcAft>
              <a:buClr>
                <a:schemeClr val="dk1"/>
              </a:buClr>
              <a:buSzPts val="16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1"/>
              </a:buClr>
              <a:buSzPts val="144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09880" algn="l" rtl="0">
              <a:lnSpc>
                <a:spcPct val="9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09879" algn="l" rtl="0">
              <a:lnSpc>
                <a:spcPct val="9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6pPr>
            <a:lvl7pPr marL="3200400" marR="0" lvl="6"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7pPr>
            <a:lvl8pPr marL="3657600" marR="0" lvl="7"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8pPr>
            <a:lvl9pPr marL="4114800" marR="0" lvl="8"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ftr" idx="11"/>
          </p:nvPr>
        </p:nvSpPr>
        <p:spPr>
          <a:xfrm>
            <a:off x="1208836" y="6448427"/>
            <a:ext cx="6638176" cy="18097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dt" idx="10"/>
          </p:nvPr>
        </p:nvSpPr>
        <p:spPr>
          <a:xfrm>
            <a:off x="8151812" y="6448427"/>
            <a:ext cx="1396259" cy="180974"/>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sldNum" idx="12"/>
          </p:nvPr>
        </p:nvSpPr>
        <p:spPr>
          <a:xfrm>
            <a:off x="9828212" y="6448427"/>
            <a:ext cx="1143001" cy="18097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11.xml"/><Relationship Id="rId16"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2.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4.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github.com/cdcepi/zika" TargetMode="Externa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worldweatheronline.com/developer/api/historical-weather-api.asp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2.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gif"/></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2.png"/><Relationship Id="rId9"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2"/>
          <p:cNvPicPr preferRelativeResize="0"/>
          <p:nvPr/>
        </p:nvPicPr>
        <p:blipFill rotWithShape="1">
          <a:blip r:embed="rId3">
            <a:alphaModFix/>
          </a:blip>
          <a:srcRect/>
          <a:stretch/>
        </p:blipFill>
        <p:spPr>
          <a:xfrm>
            <a:off x="528155" y="304800"/>
            <a:ext cx="5380913" cy="3567545"/>
          </a:xfrm>
          <a:prstGeom prst="rect">
            <a:avLst/>
          </a:prstGeom>
          <a:noFill/>
          <a:ln>
            <a:noFill/>
          </a:ln>
        </p:spPr>
      </p:pic>
      <p:sp>
        <p:nvSpPr>
          <p:cNvPr id="80" name="Google Shape;80;p12"/>
          <p:cNvSpPr txBox="1">
            <a:spLocks noGrp="1"/>
          </p:cNvSpPr>
          <p:nvPr>
            <p:ph type="ctrTitle"/>
          </p:nvPr>
        </p:nvSpPr>
        <p:spPr>
          <a:xfrm>
            <a:off x="1217614" y="1524000"/>
            <a:ext cx="9906000" cy="30480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4400"/>
              <a:buFont typeface="Century Gothic"/>
              <a:buNone/>
            </a:pPr>
            <a:r>
              <a:rPr lang="en-US" cap="none"/>
              <a:t>EPIDEMIC OUTBREAK PREDICTION</a:t>
            </a:r>
            <a:endParaRPr/>
          </a:p>
        </p:txBody>
      </p:sp>
      <p:sp>
        <p:nvSpPr>
          <p:cNvPr id="81" name="Google Shape;81;p12"/>
          <p:cNvSpPr txBox="1">
            <a:spLocks noGrp="1"/>
          </p:cNvSpPr>
          <p:nvPr>
            <p:ph type="subTitle" idx="1"/>
          </p:nvPr>
        </p:nvSpPr>
        <p:spPr>
          <a:xfrm>
            <a:off x="1217614" y="4953000"/>
            <a:ext cx="7848600" cy="160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440"/>
              <a:buNone/>
            </a:pPr>
            <a:r>
              <a:rPr lang="en-US" sz="1800"/>
              <a:t>Team Lead - Joinal Ahmed</a:t>
            </a:r>
            <a:endParaRPr/>
          </a:p>
          <a:p>
            <a:pPr marL="0" lvl="0" indent="0" algn="l" rtl="0">
              <a:lnSpc>
                <a:spcPct val="90000"/>
              </a:lnSpc>
              <a:spcBef>
                <a:spcPts val="0"/>
              </a:spcBef>
              <a:spcAft>
                <a:spcPts val="0"/>
              </a:spcAft>
              <a:buSzPts val="1600"/>
              <a:buNone/>
            </a:pPr>
            <a:endParaRPr/>
          </a:p>
          <a:p>
            <a:pPr marL="0" lvl="0" indent="0" algn="l" rtl="0">
              <a:lnSpc>
                <a:spcPct val="90000"/>
              </a:lnSpc>
              <a:spcBef>
                <a:spcPts val="0"/>
              </a:spcBef>
              <a:spcAft>
                <a:spcPts val="0"/>
              </a:spcAft>
              <a:buSzPts val="1600"/>
              <a:buNone/>
            </a:pPr>
            <a:r>
              <a:rPr lang="en-US"/>
              <a:t>Team members</a:t>
            </a:r>
            <a:endParaRPr/>
          </a:p>
          <a:p>
            <a:pPr marL="0" lvl="0" indent="0" algn="l" rtl="0">
              <a:lnSpc>
                <a:spcPct val="90000"/>
              </a:lnSpc>
              <a:spcBef>
                <a:spcPts val="0"/>
              </a:spcBef>
              <a:spcAft>
                <a:spcPts val="0"/>
              </a:spcAft>
              <a:buSzPts val="1600"/>
              <a:buNone/>
            </a:pPr>
            <a:r>
              <a:rPr lang="en-US" sz="1600"/>
              <a:t>Zahoor Ansari</a:t>
            </a:r>
            <a:endParaRPr/>
          </a:p>
          <a:p>
            <a:pPr marL="0" lvl="0" indent="0" algn="l" rtl="0">
              <a:lnSpc>
                <a:spcPct val="90000"/>
              </a:lnSpc>
              <a:spcBef>
                <a:spcPts val="0"/>
              </a:spcBef>
              <a:spcAft>
                <a:spcPts val="0"/>
              </a:spcAft>
              <a:buSzPts val="1280"/>
              <a:buNone/>
            </a:pPr>
            <a:r>
              <a:rPr lang="en-US" sz="1600"/>
              <a:t>Soham Shinde</a:t>
            </a:r>
            <a:endParaRPr/>
          </a:p>
        </p:txBody>
      </p:sp>
      <p:pic>
        <p:nvPicPr>
          <p:cNvPr id="82" name="Google Shape;82;p12"/>
          <p:cNvPicPr preferRelativeResize="0"/>
          <p:nvPr/>
        </p:nvPicPr>
        <p:blipFill rotWithShape="1">
          <a:blip r:embed="rId4">
            <a:alphaModFix/>
          </a:blip>
          <a:srcRect/>
          <a:stretch/>
        </p:blipFill>
        <p:spPr>
          <a:xfrm>
            <a:off x="10586553" y="304800"/>
            <a:ext cx="1074117" cy="3528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350467" y="2061581"/>
            <a:ext cx="3886200"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DATA SCIENCE LIFE CYCLE</a:t>
            </a:r>
            <a:endParaRPr/>
          </a:p>
        </p:txBody>
      </p:sp>
      <p:pic>
        <p:nvPicPr>
          <p:cNvPr id="149" name="Google Shape;149;p21"/>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150" name="Google Shape;150;p21"/>
          <p:cNvPicPr preferRelativeResize="0"/>
          <p:nvPr/>
        </p:nvPicPr>
        <p:blipFill rotWithShape="1">
          <a:blip r:embed="rId4">
            <a:alphaModFix/>
          </a:blip>
          <a:srcRect/>
          <a:stretch/>
        </p:blipFill>
        <p:spPr>
          <a:xfrm>
            <a:off x="6094412" y="892126"/>
            <a:ext cx="5734050" cy="4876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2" descr="Html , Css, Js - Html 5, HD Png Download , Transparent Png Image - PNGitem"/>
          <p:cNvPicPr preferRelativeResize="0"/>
          <p:nvPr/>
        </p:nvPicPr>
        <p:blipFill rotWithShape="1">
          <a:blip r:embed="rId3">
            <a:alphaModFix/>
          </a:blip>
          <a:srcRect/>
          <a:stretch/>
        </p:blipFill>
        <p:spPr>
          <a:xfrm>
            <a:off x="3202713" y="2637546"/>
            <a:ext cx="5752044" cy="2949595"/>
          </a:xfrm>
          <a:prstGeom prst="rect">
            <a:avLst/>
          </a:prstGeom>
          <a:noFill/>
          <a:ln>
            <a:noFill/>
          </a:ln>
        </p:spPr>
      </p:pic>
      <p:pic>
        <p:nvPicPr>
          <p:cNvPr id="156" name="Google Shape;156;p22" descr="Docker Basics | KSD Consultancy"/>
          <p:cNvPicPr preferRelativeResize="0"/>
          <p:nvPr/>
        </p:nvPicPr>
        <p:blipFill rotWithShape="1">
          <a:blip r:embed="rId4">
            <a:alphaModFix/>
          </a:blip>
          <a:srcRect/>
          <a:stretch/>
        </p:blipFill>
        <p:spPr>
          <a:xfrm>
            <a:off x="809218" y="759772"/>
            <a:ext cx="2394824" cy="2045579"/>
          </a:xfrm>
          <a:prstGeom prst="rect">
            <a:avLst/>
          </a:prstGeom>
          <a:noFill/>
          <a:ln>
            <a:noFill/>
          </a:ln>
        </p:spPr>
      </p:pic>
      <p:pic>
        <p:nvPicPr>
          <p:cNvPr id="157" name="Google Shape;157;p22"/>
          <p:cNvPicPr preferRelativeResize="0"/>
          <p:nvPr/>
        </p:nvPicPr>
        <p:blipFill rotWithShape="1">
          <a:blip r:embed="rId5">
            <a:alphaModFix/>
          </a:blip>
          <a:srcRect/>
          <a:stretch/>
        </p:blipFill>
        <p:spPr>
          <a:xfrm>
            <a:off x="10586553" y="304800"/>
            <a:ext cx="1074117" cy="352812"/>
          </a:xfrm>
          <a:prstGeom prst="rect">
            <a:avLst/>
          </a:prstGeom>
          <a:noFill/>
          <a:ln>
            <a:noFill/>
          </a:ln>
        </p:spPr>
      </p:pic>
      <p:pic>
        <p:nvPicPr>
          <p:cNvPr id="158" name="Google Shape;158;p22" descr="Heroku Logo PNG Transparent &amp;amp; SVG Vector - Freebie Supply"/>
          <p:cNvPicPr preferRelativeResize="0"/>
          <p:nvPr/>
        </p:nvPicPr>
        <p:blipFill rotWithShape="1">
          <a:blip r:embed="rId6">
            <a:alphaModFix/>
          </a:blip>
          <a:srcRect/>
          <a:stretch/>
        </p:blipFill>
        <p:spPr>
          <a:xfrm>
            <a:off x="8510711" y="2791678"/>
            <a:ext cx="2837541" cy="2128157"/>
          </a:xfrm>
          <a:prstGeom prst="rect">
            <a:avLst/>
          </a:prstGeom>
          <a:noFill/>
          <a:ln>
            <a:noFill/>
          </a:ln>
        </p:spPr>
      </p:pic>
      <p:pic>
        <p:nvPicPr>
          <p:cNvPr id="159" name="Google Shape;159;p22"/>
          <p:cNvPicPr preferRelativeResize="0"/>
          <p:nvPr/>
        </p:nvPicPr>
        <p:blipFill rotWithShape="1">
          <a:blip r:embed="rId7">
            <a:alphaModFix/>
          </a:blip>
          <a:srcRect/>
          <a:stretch/>
        </p:blipFill>
        <p:spPr>
          <a:xfrm>
            <a:off x="7955576" y="5662714"/>
            <a:ext cx="2309336" cy="881999"/>
          </a:xfrm>
          <a:prstGeom prst="rect">
            <a:avLst/>
          </a:prstGeom>
          <a:noFill/>
          <a:ln>
            <a:noFill/>
          </a:ln>
        </p:spPr>
      </p:pic>
      <p:pic>
        <p:nvPicPr>
          <p:cNvPr id="160" name="Google Shape;160;p22"/>
          <p:cNvPicPr preferRelativeResize="0"/>
          <p:nvPr/>
        </p:nvPicPr>
        <p:blipFill rotWithShape="1">
          <a:blip r:embed="rId8">
            <a:alphaModFix/>
          </a:blip>
          <a:srcRect/>
          <a:stretch/>
        </p:blipFill>
        <p:spPr>
          <a:xfrm>
            <a:off x="9203997" y="996866"/>
            <a:ext cx="1488130" cy="1488168"/>
          </a:xfrm>
          <a:prstGeom prst="rect">
            <a:avLst/>
          </a:prstGeom>
          <a:noFill/>
          <a:ln>
            <a:noFill/>
          </a:ln>
        </p:spPr>
      </p:pic>
      <p:pic>
        <p:nvPicPr>
          <p:cNvPr id="161" name="Google Shape;161;p22" descr="Press Kit | Atlassian"/>
          <p:cNvPicPr preferRelativeResize="0"/>
          <p:nvPr/>
        </p:nvPicPr>
        <p:blipFill rotWithShape="1">
          <a:blip r:embed="rId9">
            <a:alphaModFix/>
          </a:blip>
          <a:srcRect/>
          <a:stretch/>
        </p:blipFill>
        <p:spPr>
          <a:xfrm>
            <a:off x="1128143" y="6031063"/>
            <a:ext cx="4647619" cy="608807"/>
          </a:xfrm>
          <a:prstGeom prst="rect">
            <a:avLst/>
          </a:prstGeom>
          <a:noFill/>
          <a:ln>
            <a:noFill/>
          </a:ln>
        </p:spPr>
      </p:pic>
      <p:pic>
        <p:nvPicPr>
          <p:cNvPr id="162" name="Google Shape;162;p22" descr="Flask Logo PNG Transparent &amp;amp; SVG Vector - Freebie Supply"/>
          <p:cNvPicPr preferRelativeResize="0"/>
          <p:nvPr/>
        </p:nvPicPr>
        <p:blipFill rotWithShape="1">
          <a:blip r:embed="rId10">
            <a:alphaModFix/>
          </a:blip>
          <a:srcRect/>
          <a:stretch/>
        </p:blipFill>
        <p:spPr>
          <a:xfrm>
            <a:off x="7522980" y="3974978"/>
            <a:ext cx="1681017" cy="1260763"/>
          </a:xfrm>
          <a:prstGeom prst="rect">
            <a:avLst/>
          </a:prstGeom>
          <a:noFill/>
          <a:ln>
            <a:noFill/>
          </a:ln>
        </p:spPr>
      </p:pic>
      <p:pic>
        <p:nvPicPr>
          <p:cNvPr id="163" name="Google Shape;163;p22" descr="Bootstrap Icons · Official open source SVG icon library for Bootstrap"/>
          <p:cNvPicPr preferRelativeResize="0"/>
          <p:nvPr/>
        </p:nvPicPr>
        <p:blipFill rotWithShape="1">
          <a:blip r:embed="rId11">
            <a:alphaModFix/>
          </a:blip>
          <a:srcRect/>
          <a:stretch/>
        </p:blipFill>
        <p:spPr>
          <a:xfrm>
            <a:off x="1852353" y="3775445"/>
            <a:ext cx="2946779" cy="2226456"/>
          </a:xfrm>
          <a:prstGeom prst="rect">
            <a:avLst/>
          </a:prstGeom>
          <a:noFill/>
          <a:ln>
            <a:noFill/>
          </a:ln>
        </p:spPr>
      </p:pic>
      <p:pic>
        <p:nvPicPr>
          <p:cNvPr id="164" name="Google Shape;164;p22"/>
          <p:cNvPicPr preferRelativeResize="0"/>
          <p:nvPr/>
        </p:nvPicPr>
        <p:blipFill rotWithShape="1">
          <a:blip r:embed="rId12">
            <a:alphaModFix/>
          </a:blip>
          <a:srcRect/>
          <a:stretch/>
        </p:blipFill>
        <p:spPr>
          <a:xfrm>
            <a:off x="2322824" y="2593828"/>
            <a:ext cx="1916185" cy="1031546"/>
          </a:xfrm>
          <a:prstGeom prst="rect">
            <a:avLst/>
          </a:prstGeom>
          <a:noFill/>
          <a:ln>
            <a:noFill/>
          </a:ln>
        </p:spPr>
      </p:pic>
      <p:pic>
        <p:nvPicPr>
          <p:cNvPr id="165" name="Google Shape;165;p22"/>
          <p:cNvPicPr preferRelativeResize="0"/>
          <p:nvPr/>
        </p:nvPicPr>
        <p:blipFill rotWithShape="1">
          <a:blip r:embed="rId13">
            <a:alphaModFix/>
          </a:blip>
          <a:srcRect/>
          <a:stretch/>
        </p:blipFill>
        <p:spPr>
          <a:xfrm>
            <a:off x="4992462" y="5008196"/>
            <a:ext cx="2649400" cy="1070043"/>
          </a:xfrm>
          <a:prstGeom prst="rect">
            <a:avLst/>
          </a:prstGeom>
          <a:noFill/>
          <a:ln>
            <a:noFill/>
          </a:ln>
        </p:spPr>
      </p:pic>
      <p:pic>
        <p:nvPicPr>
          <p:cNvPr id="166" name="Google Shape;166;p22"/>
          <p:cNvPicPr preferRelativeResize="0"/>
          <p:nvPr/>
        </p:nvPicPr>
        <p:blipFill rotWithShape="1">
          <a:blip r:embed="rId14">
            <a:alphaModFix/>
          </a:blip>
          <a:srcRect/>
          <a:stretch/>
        </p:blipFill>
        <p:spPr>
          <a:xfrm>
            <a:off x="6554316" y="1583768"/>
            <a:ext cx="2802519" cy="1109984"/>
          </a:xfrm>
          <a:prstGeom prst="rect">
            <a:avLst/>
          </a:prstGeom>
          <a:noFill/>
          <a:ln>
            <a:noFill/>
          </a:ln>
        </p:spPr>
      </p:pic>
      <p:pic>
        <p:nvPicPr>
          <p:cNvPr id="167" name="Google Shape;167;p22" descr="Discussion of seaborn logo · Issue #2243 · mwaskom/seaborn · GitHub"/>
          <p:cNvPicPr preferRelativeResize="0"/>
          <p:nvPr/>
        </p:nvPicPr>
        <p:blipFill rotWithShape="1">
          <a:blip r:embed="rId15">
            <a:alphaModFix/>
          </a:blip>
          <a:srcRect/>
          <a:stretch/>
        </p:blipFill>
        <p:spPr>
          <a:xfrm>
            <a:off x="4182121" y="1678777"/>
            <a:ext cx="1488168" cy="1488168"/>
          </a:xfrm>
          <a:prstGeom prst="rect">
            <a:avLst/>
          </a:prstGeom>
          <a:noFill/>
          <a:ln>
            <a:noFill/>
          </a:ln>
        </p:spPr>
      </p:pic>
      <p:pic>
        <p:nvPicPr>
          <p:cNvPr id="168" name="Google Shape;168;p22"/>
          <p:cNvPicPr preferRelativeResize="0"/>
          <p:nvPr/>
        </p:nvPicPr>
        <p:blipFill rotWithShape="1">
          <a:blip r:embed="rId16">
            <a:alphaModFix/>
          </a:blip>
          <a:srcRect/>
          <a:stretch/>
        </p:blipFill>
        <p:spPr>
          <a:xfrm>
            <a:off x="7740225" y="2595825"/>
            <a:ext cx="4378512" cy="906725"/>
          </a:xfrm>
          <a:prstGeom prst="rect">
            <a:avLst/>
          </a:prstGeom>
          <a:noFill/>
          <a:ln>
            <a:noFill/>
          </a:ln>
        </p:spPr>
      </p:pic>
      <p:sp>
        <p:nvSpPr>
          <p:cNvPr id="170" name="Google Shape;170;p22"/>
          <p:cNvSpPr txBox="1"/>
          <p:nvPr/>
        </p:nvSpPr>
        <p:spPr>
          <a:xfrm>
            <a:off x="1217614" y="274638"/>
            <a:ext cx="9753600" cy="67588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2A2A2A"/>
              </a:buClr>
              <a:buSzPts val="3600"/>
              <a:buFont typeface="Century Gothic"/>
              <a:buNone/>
            </a:pPr>
            <a:r>
              <a:rPr lang="en-US" sz="3600" b="0" i="0" u="none" strike="noStrike" cap="none">
                <a:solidFill>
                  <a:srgbClr val="000000"/>
                </a:solidFill>
                <a:latin typeface="Arial"/>
                <a:ea typeface="Arial"/>
                <a:cs typeface="Arial"/>
                <a:sym typeface="Arial"/>
              </a:rPr>
              <a:t>TECHNOLOGY STACK</a:t>
            </a:r>
            <a:endParaRPr sz="1400" b="0" i="0" u="none" strike="noStrike" cap="none">
              <a:solidFill>
                <a:srgbClr val="000000"/>
              </a:solidFill>
              <a:latin typeface="Arial"/>
              <a:ea typeface="Arial"/>
              <a:cs typeface="Arial"/>
              <a:sym typeface="Arial"/>
            </a:endParaRPr>
          </a:p>
        </p:txBody>
      </p:sp>
      <p:pic>
        <p:nvPicPr>
          <p:cNvPr id="1026" name="Picture 2" descr="GitHub logo and symbol, meaning, history, PNG">
            <a:extLst>
              <a:ext uri="{FF2B5EF4-FFF2-40B4-BE49-F238E27FC236}">
                <a16:creationId xmlns:a16="http://schemas.microsoft.com/office/drawing/2014/main" id="{865A62E1-3CB2-4B50-99BF-AC742D01F79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16244" y="4245429"/>
            <a:ext cx="2236804" cy="1258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3"/>
          <p:cNvPicPr preferRelativeResize="0"/>
          <p:nvPr/>
        </p:nvPicPr>
        <p:blipFill rotWithShape="1">
          <a:blip r:embed="rId3">
            <a:alphaModFix/>
          </a:blip>
          <a:srcRect/>
          <a:stretch/>
        </p:blipFill>
        <p:spPr>
          <a:xfrm>
            <a:off x="651800" y="461901"/>
            <a:ext cx="2309336" cy="881999"/>
          </a:xfrm>
          <a:prstGeom prst="rect">
            <a:avLst/>
          </a:prstGeom>
          <a:noFill/>
          <a:ln>
            <a:noFill/>
          </a:ln>
        </p:spPr>
      </p:pic>
      <p:pic>
        <p:nvPicPr>
          <p:cNvPr id="176" name="Google Shape;176;p23"/>
          <p:cNvPicPr preferRelativeResize="0"/>
          <p:nvPr/>
        </p:nvPicPr>
        <p:blipFill rotWithShape="1">
          <a:blip r:embed="rId4">
            <a:alphaModFix/>
          </a:blip>
          <a:srcRect/>
          <a:stretch/>
        </p:blipFill>
        <p:spPr>
          <a:xfrm>
            <a:off x="10586553" y="304800"/>
            <a:ext cx="1074117" cy="352812"/>
          </a:xfrm>
          <a:prstGeom prst="rect">
            <a:avLst/>
          </a:prstGeom>
          <a:noFill/>
          <a:ln>
            <a:noFill/>
          </a:ln>
        </p:spPr>
      </p:pic>
      <p:sp>
        <p:nvSpPr>
          <p:cNvPr id="177" name="Google Shape;177;p23"/>
          <p:cNvSpPr txBox="1"/>
          <p:nvPr/>
        </p:nvSpPr>
        <p:spPr>
          <a:xfrm>
            <a:off x="846306" y="1733323"/>
            <a:ext cx="10277305" cy="4343400"/>
          </a:xfrm>
          <a:prstGeom prst="rect">
            <a:avLst/>
          </a:prstGeom>
          <a:noFill/>
          <a:ln>
            <a:noFill/>
          </a:ln>
        </p:spPr>
        <p:txBody>
          <a:bodyPr spcFirstLastPara="1" wrap="square" lIns="91425" tIns="45700" rIns="91425" bIns="45700" anchor="t" anchorCtr="0">
            <a:normAutofit/>
          </a:bodyPr>
          <a:lstStyle/>
          <a:p>
            <a:pPr marL="228600" marR="0" lvl="0" indent="0" algn="l" rtl="0">
              <a:lnSpc>
                <a:spcPct val="90000"/>
              </a:lnSpc>
              <a:spcBef>
                <a:spcPts val="1800"/>
              </a:spcBef>
              <a:spcAft>
                <a:spcPts val="0"/>
              </a:spcAft>
              <a:buNone/>
            </a:pPr>
            <a:r>
              <a:rPr lang="en-US" sz="2000" b="0" i="0" u="none" strike="noStrike" cap="none">
                <a:solidFill>
                  <a:srgbClr val="000000"/>
                </a:solidFill>
                <a:latin typeface="Century Gothic"/>
                <a:ea typeface="Century Gothic"/>
                <a:cs typeface="Century Gothic"/>
                <a:sym typeface="Century Gothic"/>
              </a:rPr>
              <a:t>Apache Airflow is an open-source tool to programmatically author, schedule, and monitor workflows.</a:t>
            </a:r>
            <a:endParaRPr/>
          </a:p>
          <a:p>
            <a:pPr marL="457200" marR="0" lvl="0" indent="-228600" algn="l" rtl="0">
              <a:lnSpc>
                <a:spcPct val="90000"/>
              </a:lnSpc>
              <a:spcBef>
                <a:spcPts val="1800"/>
              </a:spcBef>
              <a:spcAft>
                <a:spcPts val="0"/>
              </a:spcAft>
              <a:buNone/>
            </a:pPr>
            <a:endParaRPr sz="1400" b="0" i="0" u="none" strike="noStrike" cap="none">
              <a:solidFill>
                <a:srgbClr val="000000"/>
              </a:solidFill>
              <a:latin typeface="Arial"/>
              <a:ea typeface="Arial"/>
              <a:cs typeface="Arial"/>
              <a:sym typeface="Arial"/>
            </a:endParaRPr>
          </a:p>
          <a:p>
            <a:pPr marL="457200" marR="0" lvl="0" indent="-228600" algn="l" rtl="0">
              <a:lnSpc>
                <a:spcPct val="90000"/>
              </a:lnSpc>
              <a:spcBef>
                <a:spcPts val="1800"/>
              </a:spcBef>
              <a:spcAft>
                <a:spcPts val="0"/>
              </a:spcAft>
              <a:buNone/>
            </a:pPr>
            <a:endParaRPr sz="1400" b="0" i="0" u="none" strike="noStrike" cap="none">
              <a:solidFill>
                <a:srgbClr val="000000"/>
              </a:solidFill>
              <a:latin typeface="Arial"/>
              <a:ea typeface="Arial"/>
              <a:cs typeface="Arial"/>
              <a:sym typeface="Arial"/>
            </a:endParaRPr>
          </a:p>
        </p:txBody>
      </p:sp>
      <p:pic>
        <p:nvPicPr>
          <p:cNvPr id="178" name="Google Shape;178;p23"/>
          <p:cNvPicPr preferRelativeResize="0"/>
          <p:nvPr/>
        </p:nvPicPr>
        <p:blipFill rotWithShape="1">
          <a:blip r:embed="rId5">
            <a:alphaModFix/>
          </a:blip>
          <a:srcRect l="6943" t="36619" r="11205" b="15820"/>
          <a:stretch/>
        </p:blipFill>
        <p:spPr>
          <a:xfrm>
            <a:off x="846305" y="3136918"/>
            <a:ext cx="9976593" cy="32591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4"/>
          <p:cNvPicPr preferRelativeResize="0"/>
          <p:nvPr/>
        </p:nvPicPr>
        <p:blipFill rotWithShape="1">
          <a:blip r:embed="rId3">
            <a:alphaModFix/>
          </a:blip>
          <a:srcRect/>
          <a:stretch/>
        </p:blipFill>
        <p:spPr>
          <a:xfrm>
            <a:off x="651800" y="461901"/>
            <a:ext cx="2309336" cy="881999"/>
          </a:xfrm>
          <a:prstGeom prst="rect">
            <a:avLst/>
          </a:prstGeom>
          <a:noFill/>
          <a:ln>
            <a:noFill/>
          </a:ln>
        </p:spPr>
      </p:pic>
      <p:pic>
        <p:nvPicPr>
          <p:cNvPr id="184" name="Google Shape;184;p24"/>
          <p:cNvPicPr preferRelativeResize="0"/>
          <p:nvPr/>
        </p:nvPicPr>
        <p:blipFill rotWithShape="1">
          <a:blip r:embed="rId4">
            <a:alphaModFix/>
          </a:blip>
          <a:srcRect/>
          <a:stretch/>
        </p:blipFill>
        <p:spPr>
          <a:xfrm>
            <a:off x="10586553" y="304800"/>
            <a:ext cx="1074117" cy="352812"/>
          </a:xfrm>
          <a:prstGeom prst="rect">
            <a:avLst/>
          </a:prstGeom>
          <a:noFill/>
          <a:ln>
            <a:noFill/>
          </a:ln>
        </p:spPr>
      </p:pic>
      <p:pic>
        <p:nvPicPr>
          <p:cNvPr id="185" name="Google Shape;185;p24"/>
          <p:cNvPicPr preferRelativeResize="0"/>
          <p:nvPr/>
        </p:nvPicPr>
        <p:blipFill rotWithShape="1">
          <a:blip r:embed="rId5">
            <a:alphaModFix/>
          </a:blip>
          <a:srcRect/>
          <a:stretch/>
        </p:blipFill>
        <p:spPr>
          <a:xfrm>
            <a:off x="1010055" y="2179803"/>
            <a:ext cx="10168714" cy="42162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5"/>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191" name="Google Shape;191;p25"/>
          <p:cNvPicPr preferRelativeResize="0"/>
          <p:nvPr/>
        </p:nvPicPr>
        <p:blipFill rotWithShape="1">
          <a:blip r:embed="rId4">
            <a:alphaModFix/>
          </a:blip>
          <a:srcRect t="-2287" b="16583"/>
          <a:stretch/>
        </p:blipFill>
        <p:spPr>
          <a:xfrm>
            <a:off x="1006597" y="1567936"/>
            <a:ext cx="10345956" cy="4985264"/>
          </a:xfrm>
          <a:prstGeom prst="rect">
            <a:avLst/>
          </a:prstGeom>
          <a:noFill/>
          <a:ln>
            <a:noFill/>
          </a:ln>
        </p:spPr>
      </p:pic>
      <p:sp>
        <p:nvSpPr>
          <p:cNvPr id="192" name="Google Shape;192;p25"/>
          <p:cNvSpPr txBox="1"/>
          <p:nvPr/>
        </p:nvSpPr>
        <p:spPr>
          <a:xfrm>
            <a:off x="1006597" y="184883"/>
            <a:ext cx="5375400" cy="118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2"/>
              </a:buClr>
              <a:buSzPts val="1100"/>
              <a:buFont typeface="Arial"/>
              <a:buNone/>
            </a:pPr>
            <a:r>
              <a:rPr lang="en-US" sz="1300" b="1" i="0" u="none" strike="noStrike" cap="none">
                <a:solidFill>
                  <a:srgbClr val="292929"/>
                </a:solidFill>
                <a:latin typeface="Courier New"/>
                <a:ea typeface="Courier New"/>
                <a:cs typeface="Courier New"/>
                <a:sym typeface="Courier New"/>
              </a:rPr>
              <a:t> ____________       _____________</a:t>
            </a:r>
            <a:endParaRPr sz="1300" b="1" i="0" u="none" strike="noStrike" cap="none">
              <a:solidFill>
                <a:srgbClr val="292929"/>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300" b="1" i="0" u="none" strike="noStrike" cap="none">
                <a:solidFill>
                  <a:srgbClr val="292929"/>
                </a:solidFill>
                <a:latin typeface="Courier New"/>
                <a:ea typeface="Courier New"/>
                <a:cs typeface="Courier New"/>
                <a:sym typeface="Courier New"/>
              </a:rPr>
              <a:t>____    |__( )_________  __/__  /________      __</a:t>
            </a:r>
            <a:endParaRPr sz="1300" b="1" i="0" u="none" strike="noStrike" cap="none">
              <a:solidFill>
                <a:srgbClr val="292929"/>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300" b="1" i="0" u="none" strike="noStrike" cap="none">
                <a:solidFill>
                  <a:srgbClr val="292929"/>
                </a:solidFill>
                <a:latin typeface="Courier New"/>
                <a:ea typeface="Courier New"/>
                <a:cs typeface="Courier New"/>
                <a:sym typeface="Courier New"/>
              </a:rPr>
              <a:t>____  /| |_  /__  ___/_  /_ __  /_  __ \_ | /| / /</a:t>
            </a:r>
            <a:endParaRPr sz="1300" b="1" i="0" u="none" strike="noStrike" cap="none">
              <a:solidFill>
                <a:srgbClr val="292929"/>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300" b="1" i="0" u="none" strike="noStrike" cap="none">
                <a:solidFill>
                  <a:srgbClr val="292929"/>
                </a:solidFill>
                <a:latin typeface="Courier New"/>
                <a:ea typeface="Courier New"/>
                <a:cs typeface="Courier New"/>
                <a:sym typeface="Courier New"/>
              </a:rPr>
              <a:t>___  ___ |  / _  /   _  __/ _  / / /_/ /_ |/ |/ /</a:t>
            </a:r>
            <a:endParaRPr sz="1300" b="1" i="0" u="none" strike="noStrike" cap="none">
              <a:solidFill>
                <a:srgbClr val="292929"/>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300"/>
              <a:buFont typeface="Arial"/>
              <a:buNone/>
            </a:pPr>
            <a:r>
              <a:rPr lang="en-US" sz="1300" b="1" i="0" u="none" strike="noStrike" cap="none">
                <a:solidFill>
                  <a:srgbClr val="292929"/>
                </a:solidFill>
                <a:latin typeface="Courier New"/>
                <a:ea typeface="Courier New"/>
                <a:cs typeface="Courier New"/>
                <a:sym typeface="Courier New"/>
              </a:rPr>
              <a:t>_/_/  |_/_/  /_/    /_/    /_/  \____/____/|__/</a:t>
            </a:r>
            <a:endParaRPr sz="1500" b="1" i="0" u="none" strike="noStrike" cap="none">
              <a:solidFill>
                <a:srgbClr val="000000"/>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684213" y="685800"/>
            <a:ext cx="3886200"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DATASET</a:t>
            </a:r>
            <a:endParaRPr/>
          </a:p>
        </p:txBody>
      </p:sp>
      <p:sp>
        <p:nvSpPr>
          <p:cNvPr id="198" name="Google Shape;198;p26"/>
          <p:cNvSpPr txBox="1">
            <a:spLocks noGrp="1"/>
          </p:cNvSpPr>
          <p:nvPr>
            <p:ph type="body" idx="1"/>
          </p:nvPr>
        </p:nvSpPr>
        <p:spPr>
          <a:xfrm>
            <a:off x="684213" y="4876800"/>
            <a:ext cx="3886200" cy="1295400"/>
          </a:xfrm>
          <a:prstGeom prst="rect">
            <a:avLst/>
          </a:prstGeom>
          <a:noFill/>
          <a:ln>
            <a:noFill/>
          </a:ln>
        </p:spPr>
        <p:txBody>
          <a:bodyPr spcFirstLastPara="1" wrap="square" lIns="91425" tIns="45700" rIns="91425" bIns="45700" anchor="t" anchorCtr="0">
            <a:normAutofit/>
          </a:bodyPr>
          <a:lstStyle/>
          <a:p>
            <a:pPr marL="514350" lvl="0" indent="-285750" algn="l" rtl="0">
              <a:lnSpc>
                <a:spcPct val="90000"/>
              </a:lnSpc>
              <a:spcBef>
                <a:spcPts val="0"/>
              </a:spcBef>
              <a:spcAft>
                <a:spcPts val="0"/>
              </a:spcAft>
              <a:buSzPts val="1440"/>
              <a:buFont typeface="Arial"/>
              <a:buChar char="•"/>
            </a:pPr>
            <a:r>
              <a:rPr lang="en-US"/>
              <a:t>Zika virus</a:t>
            </a:r>
            <a:endParaRPr/>
          </a:p>
          <a:p>
            <a:pPr marL="514350" lvl="0" indent="-285750" algn="l" rtl="0">
              <a:lnSpc>
                <a:spcPct val="90000"/>
              </a:lnSpc>
              <a:spcBef>
                <a:spcPts val="0"/>
              </a:spcBef>
              <a:spcAft>
                <a:spcPts val="0"/>
              </a:spcAft>
              <a:buSzPts val="1440"/>
              <a:buFont typeface="Arial"/>
              <a:buChar char="•"/>
            </a:pPr>
            <a:r>
              <a:rPr lang="en-US"/>
              <a:t>Weather</a:t>
            </a:r>
            <a:endParaRPr/>
          </a:p>
          <a:p>
            <a:pPr marL="514350" lvl="0" indent="-285750" algn="l" rtl="0">
              <a:lnSpc>
                <a:spcPct val="90000"/>
              </a:lnSpc>
              <a:spcBef>
                <a:spcPts val="0"/>
              </a:spcBef>
              <a:spcAft>
                <a:spcPts val="0"/>
              </a:spcAft>
              <a:buSzPts val="1440"/>
              <a:buFont typeface="Arial"/>
              <a:buChar char="•"/>
            </a:pPr>
            <a:r>
              <a:rPr lang="en-US"/>
              <a:t>Density population</a:t>
            </a:r>
            <a:endParaRPr/>
          </a:p>
          <a:p>
            <a:pPr marL="514350" lvl="0" indent="-285750" algn="l" rtl="0">
              <a:lnSpc>
                <a:spcPct val="90000"/>
              </a:lnSpc>
              <a:spcBef>
                <a:spcPts val="0"/>
              </a:spcBef>
              <a:spcAft>
                <a:spcPts val="0"/>
              </a:spcAft>
              <a:buSzPts val="1440"/>
              <a:buFont typeface="Arial"/>
              <a:buChar char="•"/>
            </a:pPr>
            <a:r>
              <a:rPr lang="en-US"/>
              <a:t>Latitude longitude</a:t>
            </a:r>
            <a:endParaRPr/>
          </a:p>
        </p:txBody>
      </p:sp>
      <p:pic>
        <p:nvPicPr>
          <p:cNvPr id="199" name="Google Shape;199;p26"/>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200" name="Google Shape;200;p26"/>
          <p:cNvPicPr preferRelativeResize="0"/>
          <p:nvPr/>
        </p:nvPicPr>
        <p:blipFill rotWithShape="1">
          <a:blip r:embed="rId4">
            <a:alphaModFix/>
          </a:blip>
          <a:srcRect l="42850" t="1192" b="29066"/>
          <a:stretch/>
        </p:blipFill>
        <p:spPr>
          <a:xfrm>
            <a:off x="5251350" y="1173300"/>
            <a:ext cx="6937473" cy="4759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7"/>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206" name="Google Shape;206;p27"/>
          <p:cNvPicPr preferRelativeResize="0"/>
          <p:nvPr/>
        </p:nvPicPr>
        <p:blipFill rotWithShape="1">
          <a:blip r:embed="rId4">
            <a:alphaModFix/>
          </a:blip>
          <a:srcRect t="28870" r="28209" b="8108"/>
          <a:stretch/>
        </p:blipFill>
        <p:spPr>
          <a:xfrm>
            <a:off x="1591099" y="2137971"/>
            <a:ext cx="9006625" cy="4445391"/>
          </a:xfrm>
          <a:prstGeom prst="rect">
            <a:avLst/>
          </a:prstGeom>
          <a:noFill/>
          <a:ln>
            <a:noFill/>
          </a:ln>
        </p:spPr>
      </p:pic>
      <p:sp>
        <p:nvSpPr>
          <p:cNvPr id="207" name="Google Shape;207;p27"/>
          <p:cNvSpPr txBox="1"/>
          <p:nvPr/>
        </p:nvSpPr>
        <p:spPr>
          <a:xfrm>
            <a:off x="1217614" y="274638"/>
            <a:ext cx="9753600" cy="83671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2A2A2A"/>
              </a:buClr>
              <a:buSzPts val="3600"/>
              <a:buFont typeface="Century Gothic"/>
              <a:buNone/>
            </a:pPr>
            <a:r>
              <a:rPr lang="en-US" sz="3600" b="0" i="0" u="none" strike="noStrike" cap="none">
                <a:solidFill>
                  <a:srgbClr val="000000"/>
                </a:solidFill>
                <a:latin typeface="Arial"/>
                <a:ea typeface="Arial"/>
                <a:cs typeface="Arial"/>
                <a:sym typeface="Arial"/>
              </a:rPr>
              <a:t>ZIKA VIRUS DATASET</a:t>
            </a:r>
            <a:endParaRPr sz="1400" b="0" i="0" u="none" strike="noStrike" cap="none">
              <a:solidFill>
                <a:srgbClr val="000000"/>
              </a:solidFill>
              <a:latin typeface="Arial"/>
              <a:ea typeface="Arial"/>
              <a:cs typeface="Arial"/>
              <a:sym typeface="Arial"/>
            </a:endParaRPr>
          </a:p>
        </p:txBody>
      </p:sp>
      <p:sp>
        <p:nvSpPr>
          <p:cNvPr id="208" name="Google Shape;208;p27"/>
          <p:cNvSpPr txBox="1"/>
          <p:nvPr/>
        </p:nvSpPr>
        <p:spPr>
          <a:xfrm>
            <a:off x="1217614" y="1454195"/>
            <a:ext cx="67383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Zika virus repository: </a:t>
            </a:r>
            <a:r>
              <a:rPr lang="en-US" sz="2000" b="0" i="0" u="sng" strike="noStrike" cap="none">
                <a:solidFill>
                  <a:schemeClr val="hlink"/>
                </a:solidFill>
                <a:latin typeface="Arial"/>
                <a:ea typeface="Arial"/>
                <a:cs typeface="Arial"/>
                <a:sym typeface="Arial"/>
                <a:hlinkClick r:id="rId5"/>
              </a:rPr>
              <a:t>https://github.com/cdcepi/zika</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p:nvPr/>
        </p:nvSpPr>
        <p:spPr>
          <a:xfrm>
            <a:off x="1217614" y="1997611"/>
            <a:ext cx="7434017" cy="4461644"/>
          </a:xfrm>
          <a:prstGeom prst="rect">
            <a:avLst/>
          </a:prstGeom>
          <a:solidFill>
            <a:schemeClr val="dk1"/>
          </a:solidFill>
          <a:ln w="25400" cap="flat" cmpd="sng">
            <a:solidFill>
              <a:srgbClr val="3D3D3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4" name="Google Shape;214;p28"/>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215" name="Google Shape;215;p28"/>
          <p:cNvSpPr txBox="1"/>
          <p:nvPr/>
        </p:nvSpPr>
        <p:spPr>
          <a:xfrm>
            <a:off x="1217614" y="274638"/>
            <a:ext cx="9753600" cy="83671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2A2A2A"/>
              </a:buClr>
              <a:buSzPts val="3600"/>
              <a:buFont typeface="Century Gothic"/>
              <a:buNone/>
            </a:pPr>
            <a:r>
              <a:rPr lang="en-US" sz="3600" b="0" i="0" u="none" strike="noStrike" cap="none">
                <a:solidFill>
                  <a:srgbClr val="000000"/>
                </a:solidFill>
                <a:latin typeface="Arial"/>
                <a:ea typeface="Arial"/>
                <a:cs typeface="Arial"/>
                <a:sym typeface="Arial"/>
              </a:rPr>
              <a:t>WEATHER DATASET</a:t>
            </a:r>
            <a:endParaRPr sz="1400" b="0" i="0" u="none" strike="noStrike" cap="none">
              <a:solidFill>
                <a:srgbClr val="000000"/>
              </a:solidFill>
              <a:latin typeface="Arial"/>
              <a:ea typeface="Arial"/>
              <a:cs typeface="Arial"/>
              <a:sym typeface="Arial"/>
            </a:endParaRPr>
          </a:p>
        </p:txBody>
      </p:sp>
      <p:sp>
        <p:nvSpPr>
          <p:cNvPr id="216" name="Google Shape;216;p28"/>
          <p:cNvSpPr txBox="1"/>
          <p:nvPr/>
        </p:nvSpPr>
        <p:spPr>
          <a:xfrm>
            <a:off x="1217615" y="2089386"/>
            <a:ext cx="7307408" cy="42780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from wwo_hist import retrieve_hist_data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frequency = 24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api_key = '092a2ffeb04645c5ba855736210909'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start_date = '2016-02-04'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end_date = '2016-03-04'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location_list = ['Argentina']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hist_weather_data = retrieve_hist_data(api_key,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                                        location_list,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                                        start_date,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                                        end_date,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                                        frequency,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                                        location_label = 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olas"/>
                <a:ea typeface="Consolas"/>
                <a:cs typeface="Consolas"/>
                <a:sym typeface="Consolas"/>
              </a:rPr>
              <a:t>                                        export_csv=True)</a:t>
            </a:r>
            <a:endParaRPr sz="1400" b="0" i="0" u="none" strike="noStrike" cap="none">
              <a:solidFill>
                <a:srgbClr val="000000"/>
              </a:solidFill>
              <a:latin typeface="Arial"/>
              <a:ea typeface="Arial"/>
              <a:cs typeface="Arial"/>
              <a:sym typeface="Arial"/>
            </a:endParaRPr>
          </a:p>
        </p:txBody>
      </p:sp>
      <p:sp>
        <p:nvSpPr>
          <p:cNvPr id="217" name="Google Shape;217;p28"/>
          <p:cNvSpPr txBox="1"/>
          <p:nvPr/>
        </p:nvSpPr>
        <p:spPr>
          <a:xfrm>
            <a:off x="1074150" y="1305500"/>
            <a:ext cx="9753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entury Gothic"/>
                <a:ea typeface="Century Gothic"/>
                <a:cs typeface="Century Gothic"/>
                <a:sym typeface="Century Gothic"/>
              </a:rPr>
              <a:t>Source:</a:t>
            </a:r>
            <a:r>
              <a:rPr lang="en-US" sz="1400" b="0" i="0" u="none" strike="noStrike" cap="none">
                <a:solidFill>
                  <a:srgbClr val="000000"/>
                </a:solidFill>
                <a:latin typeface="Century Gothic"/>
                <a:ea typeface="Century Gothic"/>
                <a:cs typeface="Century Gothic"/>
                <a:sym typeface="Century Gothic"/>
              </a:rPr>
              <a:t> </a:t>
            </a:r>
            <a:r>
              <a:rPr lang="en-US" sz="1700" b="0" i="0" u="sng" strike="noStrike" cap="none">
                <a:solidFill>
                  <a:schemeClr val="hlink"/>
                </a:solidFill>
                <a:latin typeface="Century Gothic"/>
                <a:ea typeface="Century Gothic"/>
                <a:cs typeface="Century Gothic"/>
                <a:sym typeface="Century Gothic"/>
                <a:hlinkClick r:id="rId4"/>
              </a:rPr>
              <a:t>https://www.worldweatheronline.com/developer/api/historical-weather-api.aspx</a:t>
            </a:r>
            <a:endParaRPr sz="17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9"/>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223" name="Google Shape;223;p29"/>
          <p:cNvSpPr txBox="1"/>
          <p:nvPr/>
        </p:nvSpPr>
        <p:spPr>
          <a:xfrm>
            <a:off x="1217614" y="274638"/>
            <a:ext cx="9753600" cy="8367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2A2A2A"/>
              </a:buClr>
              <a:buSzPts val="3600"/>
              <a:buFont typeface="Century Gothic"/>
              <a:buNone/>
            </a:pPr>
            <a:r>
              <a:rPr lang="en-US" sz="3600" b="0" i="0" u="none" strike="noStrike" cap="none">
                <a:solidFill>
                  <a:srgbClr val="000000"/>
                </a:solidFill>
                <a:latin typeface="Arial"/>
                <a:ea typeface="Arial"/>
                <a:cs typeface="Arial"/>
                <a:sym typeface="Arial"/>
              </a:rPr>
              <a:t>WEATHER DATASET</a:t>
            </a:r>
            <a:endParaRPr sz="1400" b="0" i="0" u="none" strike="noStrike" cap="none">
              <a:solidFill>
                <a:srgbClr val="000000"/>
              </a:solidFill>
              <a:latin typeface="Arial"/>
              <a:ea typeface="Arial"/>
              <a:cs typeface="Arial"/>
              <a:sym typeface="Arial"/>
            </a:endParaRPr>
          </a:p>
        </p:txBody>
      </p:sp>
      <p:pic>
        <p:nvPicPr>
          <p:cNvPr id="224" name="Google Shape;224;p29"/>
          <p:cNvPicPr preferRelativeResize="0"/>
          <p:nvPr/>
        </p:nvPicPr>
        <p:blipFill rotWithShape="1">
          <a:blip r:embed="rId4">
            <a:alphaModFix/>
          </a:blip>
          <a:srcRect t="25496" r="3753" b="5098"/>
          <a:stretch/>
        </p:blipFill>
        <p:spPr>
          <a:xfrm>
            <a:off x="0" y="1916327"/>
            <a:ext cx="12188825" cy="49416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0"/>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230" name="Google Shape;230;p30"/>
          <p:cNvSpPr txBox="1"/>
          <p:nvPr/>
        </p:nvSpPr>
        <p:spPr>
          <a:xfrm>
            <a:off x="303226" y="481200"/>
            <a:ext cx="4852800" cy="836700"/>
          </a:xfrm>
          <a:prstGeom prst="rect">
            <a:avLst/>
          </a:prstGeom>
          <a:noFill/>
          <a:ln>
            <a:noFill/>
          </a:ln>
        </p:spPr>
        <p:txBody>
          <a:bodyPr spcFirstLastPara="1" wrap="square" lIns="91425" tIns="45700" rIns="91425" bIns="45700" anchor="b" anchorCtr="0">
            <a:normAutofit/>
          </a:bodyPr>
          <a:lstStyle/>
          <a:p>
            <a:pPr marL="0" marR="0" lvl="0" indent="0" algn="l" rtl="0">
              <a:lnSpc>
                <a:spcPct val="70000"/>
              </a:lnSpc>
              <a:spcBef>
                <a:spcPts val="0"/>
              </a:spcBef>
              <a:spcAft>
                <a:spcPts val="0"/>
              </a:spcAft>
              <a:buClr>
                <a:srgbClr val="2A2A2A"/>
              </a:buClr>
              <a:buSzPts val="3600"/>
              <a:buFont typeface="Century Gothic"/>
              <a:buNone/>
            </a:pPr>
            <a:r>
              <a:rPr lang="en-US" sz="2430" b="1" i="0" u="none" strike="noStrike" cap="none">
                <a:solidFill>
                  <a:srgbClr val="000000"/>
                </a:solidFill>
                <a:latin typeface="Century Gothic"/>
                <a:ea typeface="Century Gothic"/>
                <a:cs typeface="Century Gothic"/>
                <a:sym typeface="Century Gothic"/>
              </a:rPr>
              <a:t>POPULATION DENSITY DATASET</a:t>
            </a:r>
            <a:endParaRPr sz="395" b="1" i="0" u="none" strike="noStrike" cap="none">
              <a:solidFill>
                <a:srgbClr val="000000"/>
              </a:solidFill>
              <a:latin typeface="Century Gothic"/>
              <a:ea typeface="Century Gothic"/>
              <a:cs typeface="Century Gothic"/>
              <a:sym typeface="Century Gothic"/>
            </a:endParaRPr>
          </a:p>
        </p:txBody>
      </p:sp>
      <p:sp>
        <p:nvSpPr>
          <p:cNvPr id="231" name="Google Shape;231;p30"/>
          <p:cNvSpPr txBox="1"/>
          <p:nvPr/>
        </p:nvSpPr>
        <p:spPr>
          <a:xfrm>
            <a:off x="5444874" y="481200"/>
            <a:ext cx="4901100" cy="8367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2A2A2A"/>
              </a:buClr>
              <a:buSzPts val="4235"/>
              <a:buFont typeface="Century Gothic"/>
              <a:buNone/>
            </a:pPr>
            <a:r>
              <a:rPr lang="en-US" sz="2400" b="1" i="0" u="none" strike="noStrike" cap="none">
                <a:solidFill>
                  <a:srgbClr val="000000"/>
                </a:solidFill>
                <a:latin typeface="Century Gothic"/>
                <a:ea typeface="Century Gothic"/>
                <a:cs typeface="Century Gothic"/>
                <a:sym typeface="Century Gothic"/>
              </a:rPr>
              <a:t>LATITUDE LONGITUDE DATASET</a:t>
            </a:r>
            <a:endParaRPr sz="2400" b="1" i="0" u="none" strike="noStrike" cap="none">
              <a:solidFill>
                <a:srgbClr val="000000"/>
              </a:solidFill>
              <a:latin typeface="Century Gothic"/>
              <a:ea typeface="Century Gothic"/>
              <a:cs typeface="Century Gothic"/>
              <a:sym typeface="Century Gothic"/>
            </a:endParaRPr>
          </a:p>
        </p:txBody>
      </p:sp>
      <p:pic>
        <p:nvPicPr>
          <p:cNvPr id="232" name="Google Shape;232;p30"/>
          <p:cNvPicPr preferRelativeResize="0"/>
          <p:nvPr/>
        </p:nvPicPr>
        <p:blipFill rotWithShape="1">
          <a:blip r:embed="rId4">
            <a:alphaModFix/>
          </a:blip>
          <a:srcRect t="29318" r="39751" b="8893"/>
          <a:stretch/>
        </p:blipFill>
        <p:spPr>
          <a:xfrm>
            <a:off x="5156025" y="1845625"/>
            <a:ext cx="7032800" cy="4234376"/>
          </a:xfrm>
          <a:prstGeom prst="rect">
            <a:avLst/>
          </a:prstGeom>
          <a:noFill/>
          <a:ln>
            <a:noFill/>
          </a:ln>
        </p:spPr>
      </p:pic>
      <p:pic>
        <p:nvPicPr>
          <p:cNvPr id="233" name="Google Shape;233;p30"/>
          <p:cNvPicPr preferRelativeResize="0"/>
          <p:nvPr/>
        </p:nvPicPr>
        <p:blipFill rotWithShape="1">
          <a:blip r:embed="rId5">
            <a:alphaModFix/>
          </a:blip>
          <a:srcRect t="29789" r="74493" b="8420"/>
          <a:stretch/>
        </p:blipFill>
        <p:spPr>
          <a:xfrm>
            <a:off x="993343" y="1845619"/>
            <a:ext cx="3108961" cy="42343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p:nvPr/>
        </p:nvSpPr>
        <p:spPr>
          <a:xfrm>
            <a:off x="716128" y="869495"/>
            <a:ext cx="5759961" cy="784274"/>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2A2A2A"/>
              </a:buClr>
              <a:buSzPts val="4000"/>
              <a:buFont typeface="Century Gothic"/>
              <a:buNone/>
            </a:pPr>
            <a:r>
              <a:rPr lang="en-US" sz="4000" b="0" i="0" u="none" strike="noStrike" cap="none">
                <a:solidFill>
                  <a:srgbClr val="2A2A2A"/>
                </a:solidFill>
                <a:latin typeface="Century Gothic"/>
                <a:ea typeface="Century Gothic"/>
                <a:cs typeface="Century Gothic"/>
                <a:sym typeface="Century Gothic"/>
              </a:rPr>
              <a:t>OUTLINE</a:t>
            </a:r>
            <a:endParaRPr sz="4000" b="0" i="0" u="none" strike="noStrike" cap="none">
              <a:solidFill>
                <a:srgbClr val="2A2A2A"/>
              </a:solidFill>
              <a:latin typeface="Century Gothic"/>
              <a:ea typeface="Century Gothic"/>
              <a:cs typeface="Century Gothic"/>
              <a:sym typeface="Century Gothic"/>
            </a:endParaRPr>
          </a:p>
        </p:txBody>
      </p:sp>
      <p:sp>
        <p:nvSpPr>
          <p:cNvPr id="88" name="Google Shape;88;p13"/>
          <p:cNvSpPr txBox="1"/>
          <p:nvPr/>
        </p:nvSpPr>
        <p:spPr>
          <a:xfrm>
            <a:off x="716128" y="1840294"/>
            <a:ext cx="4560013" cy="3756074"/>
          </a:xfrm>
          <a:prstGeom prst="rect">
            <a:avLst/>
          </a:prstGeom>
          <a:noFill/>
          <a:ln>
            <a:noFill/>
          </a:ln>
        </p:spPr>
        <p:txBody>
          <a:bodyPr spcFirstLastPara="1" wrap="square" lIns="91425" tIns="45700" rIns="91425" bIns="45700" anchor="t" anchorCtr="0">
            <a:normAutofit fontScale="92500" lnSpcReduction="10000"/>
          </a:bodyPr>
          <a:lstStyle/>
          <a:p>
            <a:pPr marL="457200" marR="0" lvl="0" indent="-330200" algn="just" rtl="0">
              <a:lnSpc>
                <a:spcPct val="100000"/>
              </a:lnSpc>
              <a:spcBef>
                <a:spcPts val="600"/>
              </a:spcBef>
              <a:spcAft>
                <a:spcPts val="0"/>
              </a:spcAft>
              <a:buClr>
                <a:schemeClr val="dk1"/>
              </a:buClr>
              <a:buSzPct val="72072"/>
              <a:buFont typeface="Calibri"/>
              <a:buChar char="●"/>
            </a:pPr>
            <a:r>
              <a:rPr lang="en-US" sz="2400" b="0" i="0" u="none" strike="noStrike" cap="none">
                <a:solidFill>
                  <a:schemeClr val="dk1"/>
                </a:solidFill>
                <a:latin typeface="Calibri"/>
                <a:ea typeface="Calibri"/>
                <a:cs typeface="Calibri"/>
                <a:sym typeface="Calibri"/>
              </a:rPr>
              <a:t>Introduction</a:t>
            </a:r>
            <a:endParaRPr sz="1400" b="0" i="0" u="none" strike="noStrike" cap="none">
              <a:solidFill>
                <a:srgbClr val="000000"/>
              </a:solidFill>
              <a:latin typeface="Arial"/>
              <a:ea typeface="Arial"/>
              <a:cs typeface="Arial"/>
              <a:sym typeface="Arial"/>
            </a:endParaRPr>
          </a:p>
          <a:p>
            <a:pPr marL="457200" marR="0" lvl="0" indent="-330200" algn="just" rtl="0">
              <a:lnSpc>
                <a:spcPct val="100000"/>
              </a:lnSpc>
              <a:spcBef>
                <a:spcPts val="0"/>
              </a:spcBef>
              <a:spcAft>
                <a:spcPts val="0"/>
              </a:spcAft>
              <a:buClr>
                <a:schemeClr val="dk1"/>
              </a:buClr>
              <a:buSzPct val="72072"/>
              <a:buFont typeface="Calibri"/>
              <a:buChar char="●"/>
            </a:pPr>
            <a:r>
              <a:rPr lang="en-US" sz="2400" b="0" i="0" u="none" strike="noStrike" cap="none">
                <a:solidFill>
                  <a:schemeClr val="dk1"/>
                </a:solidFill>
                <a:latin typeface="Calibri"/>
                <a:ea typeface="Calibri"/>
                <a:cs typeface="Calibri"/>
                <a:sym typeface="Calibri"/>
              </a:rPr>
              <a:t>Problem Statement</a:t>
            </a:r>
            <a:endParaRPr sz="1400" b="0" i="0" u="none" strike="noStrike" cap="none">
              <a:solidFill>
                <a:srgbClr val="000000"/>
              </a:solidFill>
              <a:latin typeface="Arial"/>
              <a:ea typeface="Arial"/>
              <a:cs typeface="Arial"/>
              <a:sym typeface="Arial"/>
            </a:endParaRPr>
          </a:p>
          <a:p>
            <a:pPr marL="457200" marR="0" lvl="0" indent="-330200" algn="just" rtl="0">
              <a:lnSpc>
                <a:spcPct val="100000"/>
              </a:lnSpc>
              <a:spcBef>
                <a:spcPts val="0"/>
              </a:spcBef>
              <a:spcAft>
                <a:spcPts val="0"/>
              </a:spcAft>
              <a:buClr>
                <a:schemeClr val="dk1"/>
              </a:buClr>
              <a:buSzPct val="72072"/>
              <a:buFont typeface="Calibri"/>
              <a:buChar char="●"/>
            </a:pPr>
            <a:r>
              <a:rPr lang="en-US" sz="2400" b="0" i="0" u="none" strike="noStrike" cap="none">
                <a:solidFill>
                  <a:schemeClr val="dk1"/>
                </a:solidFill>
                <a:latin typeface="Calibri"/>
                <a:ea typeface="Calibri"/>
                <a:cs typeface="Calibri"/>
                <a:sym typeface="Calibri"/>
              </a:rPr>
              <a:t>Objectives</a:t>
            </a:r>
            <a:endParaRPr sz="1400" b="0" i="0" u="none" strike="noStrike" cap="none">
              <a:solidFill>
                <a:srgbClr val="000000"/>
              </a:solidFill>
              <a:latin typeface="Arial"/>
              <a:ea typeface="Arial"/>
              <a:cs typeface="Arial"/>
              <a:sym typeface="Arial"/>
            </a:endParaRPr>
          </a:p>
          <a:p>
            <a:pPr marL="457200" marR="0" lvl="0" indent="-330200" algn="just" rtl="0">
              <a:lnSpc>
                <a:spcPct val="100000"/>
              </a:lnSpc>
              <a:spcBef>
                <a:spcPts val="0"/>
              </a:spcBef>
              <a:spcAft>
                <a:spcPts val="0"/>
              </a:spcAft>
              <a:buClr>
                <a:schemeClr val="dk1"/>
              </a:buClr>
              <a:buSzPct val="72072"/>
              <a:buFont typeface="Calibri"/>
              <a:buChar char="●"/>
            </a:pPr>
            <a:r>
              <a:rPr lang="en-US" sz="2400" b="0" i="0" u="none" strike="noStrike" cap="none">
                <a:solidFill>
                  <a:schemeClr val="dk1"/>
                </a:solidFill>
                <a:latin typeface="Calibri"/>
                <a:ea typeface="Calibri"/>
                <a:cs typeface="Calibri"/>
                <a:sym typeface="Calibri"/>
              </a:rPr>
              <a:t>About Zika Virus</a:t>
            </a:r>
            <a:endParaRPr sz="1400" b="0" i="0" u="none" strike="noStrike" cap="none">
              <a:solidFill>
                <a:srgbClr val="000000"/>
              </a:solidFill>
              <a:latin typeface="Arial"/>
              <a:ea typeface="Arial"/>
              <a:cs typeface="Arial"/>
              <a:sym typeface="Arial"/>
            </a:endParaRPr>
          </a:p>
          <a:p>
            <a:pPr marL="457200" marR="0" lvl="0" indent="-330200" algn="just" rtl="0">
              <a:lnSpc>
                <a:spcPct val="100000"/>
              </a:lnSpc>
              <a:spcBef>
                <a:spcPts val="0"/>
              </a:spcBef>
              <a:spcAft>
                <a:spcPts val="0"/>
              </a:spcAft>
              <a:buClr>
                <a:schemeClr val="dk1"/>
              </a:buClr>
              <a:buSzPct val="72072"/>
              <a:buFont typeface="Calibri"/>
              <a:buChar char="●"/>
            </a:pPr>
            <a:r>
              <a:rPr lang="en-US" sz="2400" b="0" i="0" u="none" strike="noStrike" cap="none">
                <a:solidFill>
                  <a:schemeClr val="dk1"/>
                </a:solidFill>
                <a:latin typeface="Calibri"/>
                <a:ea typeface="Calibri"/>
                <a:cs typeface="Calibri"/>
                <a:sym typeface="Calibri"/>
              </a:rPr>
              <a:t>Project Architecture</a:t>
            </a:r>
            <a:endParaRPr/>
          </a:p>
          <a:p>
            <a:pPr marL="457200" marR="0" lvl="0" indent="-330200" algn="just" rtl="0">
              <a:lnSpc>
                <a:spcPct val="100000"/>
              </a:lnSpc>
              <a:spcBef>
                <a:spcPts val="0"/>
              </a:spcBef>
              <a:spcAft>
                <a:spcPts val="0"/>
              </a:spcAft>
              <a:buClr>
                <a:schemeClr val="dk1"/>
              </a:buClr>
              <a:buSzPct val="72072"/>
              <a:buFont typeface="Calibri"/>
              <a:buChar char="●"/>
            </a:pPr>
            <a:r>
              <a:rPr lang="en-US" sz="2400" b="0" i="0" u="none" strike="noStrike" cap="none">
                <a:solidFill>
                  <a:schemeClr val="dk1"/>
                </a:solidFill>
                <a:latin typeface="Calibri"/>
                <a:ea typeface="Calibri"/>
                <a:cs typeface="Calibri"/>
                <a:sym typeface="Calibri"/>
              </a:rPr>
              <a:t>Project life cycle</a:t>
            </a:r>
            <a:endParaRPr/>
          </a:p>
          <a:p>
            <a:pPr marL="457200" marR="0" lvl="0" indent="-330200" algn="just" rtl="0">
              <a:lnSpc>
                <a:spcPct val="100000"/>
              </a:lnSpc>
              <a:spcBef>
                <a:spcPts val="0"/>
              </a:spcBef>
              <a:spcAft>
                <a:spcPts val="0"/>
              </a:spcAft>
              <a:buClr>
                <a:schemeClr val="dk1"/>
              </a:buClr>
              <a:buSzPct val="72072"/>
              <a:buFont typeface="Calibri"/>
              <a:buChar char="●"/>
            </a:pPr>
            <a:r>
              <a:rPr lang="en-US" sz="2400" b="0" i="0" u="none" strike="noStrike" cap="none">
                <a:solidFill>
                  <a:schemeClr val="dk1"/>
                </a:solidFill>
                <a:latin typeface="Calibri"/>
                <a:ea typeface="Calibri"/>
                <a:cs typeface="Calibri"/>
                <a:sym typeface="Calibri"/>
              </a:rPr>
              <a:t>Technology stack</a:t>
            </a:r>
            <a:endParaRPr sz="1400" b="0" i="0" u="none" strike="noStrike" cap="none">
              <a:solidFill>
                <a:srgbClr val="000000"/>
              </a:solidFill>
              <a:latin typeface="Arial"/>
              <a:ea typeface="Arial"/>
              <a:cs typeface="Arial"/>
              <a:sym typeface="Arial"/>
            </a:endParaRPr>
          </a:p>
          <a:p>
            <a:pPr marL="457200" marR="0" lvl="0" indent="-330200" algn="just" rtl="0">
              <a:lnSpc>
                <a:spcPct val="100000"/>
              </a:lnSpc>
              <a:spcBef>
                <a:spcPts val="0"/>
              </a:spcBef>
              <a:spcAft>
                <a:spcPts val="0"/>
              </a:spcAft>
              <a:buClr>
                <a:schemeClr val="dk1"/>
              </a:buClr>
              <a:buSzPct val="72072"/>
              <a:buFont typeface="Calibri"/>
              <a:buChar char="●"/>
            </a:pPr>
            <a:r>
              <a:rPr lang="en-US" sz="2400" b="0" i="0" u="none" strike="noStrike" cap="none">
                <a:solidFill>
                  <a:schemeClr val="dk1"/>
                </a:solidFill>
                <a:latin typeface="Calibri"/>
                <a:ea typeface="Calibri"/>
                <a:cs typeface="Calibri"/>
                <a:sym typeface="Calibri"/>
              </a:rPr>
              <a:t>Airflow</a:t>
            </a:r>
            <a:endParaRPr/>
          </a:p>
          <a:p>
            <a:pPr marL="457200" marR="0" lvl="0" indent="-330200" algn="just" rtl="0">
              <a:lnSpc>
                <a:spcPct val="100000"/>
              </a:lnSpc>
              <a:spcBef>
                <a:spcPts val="0"/>
              </a:spcBef>
              <a:spcAft>
                <a:spcPts val="0"/>
              </a:spcAft>
              <a:buClr>
                <a:schemeClr val="dk1"/>
              </a:buClr>
              <a:buSzPct val="72072"/>
              <a:buFont typeface="Calibri"/>
              <a:buChar char="●"/>
            </a:pPr>
            <a:r>
              <a:rPr lang="en-US" sz="2400" b="0" i="0" u="none" strike="noStrike" cap="none">
                <a:solidFill>
                  <a:schemeClr val="dk1"/>
                </a:solidFill>
                <a:latin typeface="Calibri"/>
                <a:ea typeface="Calibri"/>
                <a:cs typeface="Calibri"/>
                <a:sym typeface="Calibri"/>
              </a:rPr>
              <a:t>About Dataset</a:t>
            </a:r>
            <a:endParaRPr sz="1400" b="0" i="0" u="none" strike="noStrike" cap="none">
              <a:solidFill>
                <a:srgbClr val="000000"/>
              </a:solidFill>
              <a:latin typeface="Arial"/>
              <a:ea typeface="Arial"/>
              <a:cs typeface="Arial"/>
              <a:sym typeface="Arial"/>
            </a:endParaRPr>
          </a:p>
          <a:p>
            <a:pPr marL="457200" marR="0" lvl="0" indent="-330200" algn="just" rtl="0">
              <a:lnSpc>
                <a:spcPct val="100000"/>
              </a:lnSpc>
              <a:spcBef>
                <a:spcPts val="0"/>
              </a:spcBef>
              <a:spcAft>
                <a:spcPts val="0"/>
              </a:spcAft>
              <a:buClr>
                <a:schemeClr val="dk1"/>
              </a:buClr>
              <a:buSzPct val="72072"/>
              <a:buFont typeface="Calibri"/>
              <a:buChar char="●"/>
            </a:pPr>
            <a:r>
              <a:rPr lang="en-US" sz="2400" b="0" i="0" u="none" strike="noStrike" cap="none">
                <a:solidFill>
                  <a:schemeClr val="dk1"/>
                </a:solidFill>
                <a:latin typeface="Calibri"/>
                <a:ea typeface="Calibri"/>
                <a:cs typeface="Calibri"/>
                <a:sym typeface="Calibri"/>
              </a:rPr>
              <a:t>Data Preparation</a:t>
            </a:r>
            <a:endParaRPr sz="1400" b="0" i="0" u="none" strike="noStrike" cap="none">
              <a:solidFill>
                <a:srgbClr val="000000"/>
              </a:solidFill>
              <a:latin typeface="Arial"/>
              <a:ea typeface="Arial"/>
              <a:cs typeface="Arial"/>
              <a:sym typeface="Arial"/>
            </a:endParaRPr>
          </a:p>
          <a:p>
            <a:pPr marL="457200" marR="0" lvl="0" indent="-330200" algn="just" rtl="0">
              <a:lnSpc>
                <a:spcPct val="100000"/>
              </a:lnSpc>
              <a:spcBef>
                <a:spcPts val="0"/>
              </a:spcBef>
              <a:spcAft>
                <a:spcPts val="0"/>
              </a:spcAft>
              <a:buClr>
                <a:schemeClr val="dk1"/>
              </a:buClr>
              <a:buSzPct val="72072"/>
              <a:buFont typeface="Calibri"/>
              <a:buChar char="●"/>
            </a:pPr>
            <a:r>
              <a:rPr lang="en-US" sz="2400" b="0" i="0" u="none" strike="noStrike" cap="none">
                <a:solidFill>
                  <a:schemeClr val="dk1"/>
                </a:solidFill>
                <a:latin typeface="Calibri"/>
                <a:ea typeface="Calibri"/>
                <a:cs typeface="Calibri"/>
                <a:sym typeface="Calibri"/>
              </a:rPr>
              <a:t>Exploratory Data Analysis</a:t>
            </a:r>
            <a:endParaRPr sz="1400" b="0" i="0" u="none" strike="noStrike" cap="none">
              <a:solidFill>
                <a:srgbClr val="000000"/>
              </a:solidFill>
              <a:latin typeface="Arial"/>
              <a:ea typeface="Arial"/>
              <a:cs typeface="Arial"/>
              <a:sym typeface="Arial"/>
            </a:endParaRPr>
          </a:p>
          <a:p>
            <a:pPr marL="457200" marR="0" lvl="0" indent="-228600" algn="l" rtl="0">
              <a:lnSpc>
                <a:spcPct val="90000"/>
              </a:lnSpc>
              <a:spcBef>
                <a:spcPts val="1800"/>
              </a:spcBef>
              <a:spcAft>
                <a:spcPts val="0"/>
              </a:spcAft>
              <a:buClr>
                <a:schemeClr val="dk1"/>
              </a:buClr>
              <a:buSzPct val="230630"/>
              <a:buFont typeface="Arial"/>
              <a:buNone/>
            </a:pPr>
            <a:endParaRPr sz="900" b="0" i="0" u="none" strike="noStrike" cap="none">
              <a:solidFill>
                <a:schemeClr val="dk1"/>
              </a:solidFill>
              <a:latin typeface="Century Gothic"/>
              <a:ea typeface="Century Gothic"/>
              <a:cs typeface="Century Gothic"/>
              <a:sym typeface="Century Gothic"/>
            </a:endParaRPr>
          </a:p>
        </p:txBody>
      </p:sp>
      <p:sp>
        <p:nvSpPr>
          <p:cNvPr id="89" name="Google Shape;89;p13"/>
          <p:cNvSpPr txBox="1"/>
          <p:nvPr/>
        </p:nvSpPr>
        <p:spPr>
          <a:xfrm>
            <a:off x="6476089" y="1840294"/>
            <a:ext cx="4468080" cy="3530536"/>
          </a:xfrm>
          <a:prstGeom prst="rect">
            <a:avLst/>
          </a:prstGeom>
          <a:noFill/>
          <a:ln>
            <a:noFill/>
          </a:ln>
        </p:spPr>
        <p:txBody>
          <a:bodyPr spcFirstLastPara="1" wrap="square" lIns="91425" tIns="45700" rIns="91425" bIns="45700" anchor="t" anchorCtr="0">
            <a:normAutofit lnSpcReduction="10000"/>
          </a:bodyPr>
          <a:lstStyle/>
          <a:p>
            <a:pPr marL="457200" marR="0" lvl="0" indent="-330200" algn="just" rtl="0">
              <a:lnSpc>
                <a:spcPct val="100000"/>
              </a:lnSpc>
              <a:spcBef>
                <a:spcPts val="0"/>
              </a:spcBef>
              <a:spcAft>
                <a:spcPts val="0"/>
              </a:spcAft>
              <a:buClr>
                <a:schemeClr val="dk1"/>
              </a:buClr>
              <a:buSzPts val="1600"/>
              <a:buFont typeface="Calibri"/>
              <a:buChar char="●"/>
            </a:pPr>
            <a:r>
              <a:rPr lang="en-US" sz="2400" b="0" i="0" u="none" strike="noStrike" cap="none">
                <a:solidFill>
                  <a:schemeClr val="dk1"/>
                </a:solidFill>
                <a:latin typeface="Calibri"/>
                <a:ea typeface="Calibri"/>
                <a:cs typeface="Calibri"/>
                <a:sym typeface="Calibri"/>
              </a:rPr>
              <a:t>Feature Selection</a:t>
            </a:r>
            <a:endParaRPr sz="1400" b="0" i="0" u="none" strike="noStrike" cap="none">
              <a:solidFill>
                <a:srgbClr val="000000"/>
              </a:solidFill>
              <a:latin typeface="Arial"/>
              <a:ea typeface="Arial"/>
              <a:cs typeface="Arial"/>
              <a:sym typeface="Arial"/>
            </a:endParaRPr>
          </a:p>
          <a:p>
            <a:pPr marL="457200" marR="0" lvl="0" indent="-330200" algn="just" rtl="0">
              <a:lnSpc>
                <a:spcPct val="100000"/>
              </a:lnSpc>
              <a:spcBef>
                <a:spcPts val="0"/>
              </a:spcBef>
              <a:spcAft>
                <a:spcPts val="0"/>
              </a:spcAft>
              <a:buClr>
                <a:schemeClr val="dk1"/>
              </a:buClr>
              <a:buSzPts val="1600"/>
              <a:buFont typeface="Calibri"/>
              <a:buChar char="●"/>
            </a:pPr>
            <a:r>
              <a:rPr lang="en-US" sz="2400" b="0" i="0" u="none" strike="noStrike" cap="none">
                <a:solidFill>
                  <a:schemeClr val="dk1"/>
                </a:solidFill>
                <a:latin typeface="Calibri"/>
                <a:ea typeface="Calibri"/>
                <a:cs typeface="Calibri"/>
                <a:sym typeface="Calibri"/>
              </a:rPr>
              <a:t>Machine Model </a:t>
            </a:r>
            <a:endParaRPr sz="1400" b="0" i="0" u="none" strike="noStrike" cap="none">
              <a:solidFill>
                <a:srgbClr val="000000"/>
              </a:solidFill>
              <a:latin typeface="Arial"/>
              <a:ea typeface="Arial"/>
              <a:cs typeface="Arial"/>
              <a:sym typeface="Arial"/>
            </a:endParaRPr>
          </a:p>
          <a:p>
            <a:pPr marL="457200" marR="0" lvl="0" indent="-330200" algn="l" rtl="0">
              <a:lnSpc>
                <a:spcPct val="90000"/>
              </a:lnSpc>
              <a:spcBef>
                <a:spcPts val="0"/>
              </a:spcBef>
              <a:spcAft>
                <a:spcPts val="0"/>
              </a:spcAft>
              <a:buClr>
                <a:schemeClr val="dk1"/>
              </a:buClr>
              <a:buSzPts val="1600"/>
              <a:buFont typeface="Calibri"/>
              <a:buChar char="●"/>
            </a:pPr>
            <a:r>
              <a:rPr lang="en-US" sz="2400" b="0" i="0" u="none" strike="noStrike" cap="none">
                <a:solidFill>
                  <a:schemeClr val="dk1"/>
                </a:solidFill>
                <a:latin typeface="Calibri"/>
                <a:ea typeface="Calibri"/>
                <a:cs typeface="Calibri"/>
                <a:sym typeface="Calibri"/>
              </a:rPr>
              <a:t>Hyperparameter tuning</a:t>
            </a:r>
            <a:endParaRPr sz="1400" b="0" i="0" u="none" strike="noStrike" cap="none">
              <a:solidFill>
                <a:srgbClr val="000000"/>
              </a:solidFill>
              <a:latin typeface="Arial"/>
              <a:ea typeface="Arial"/>
              <a:cs typeface="Arial"/>
              <a:sym typeface="Arial"/>
            </a:endParaRPr>
          </a:p>
          <a:p>
            <a:pPr marL="457200" marR="0" lvl="0" indent="-330200" algn="l" rtl="0">
              <a:lnSpc>
                <a:spcPct val="90000"/>
              </a:lnSpc>
              <a:spcBef>
                <a:spcPts val="0"/>
              </a:spcBef>
              <a:spcAft>
                <a:spcPts val="0"/>
              </a:spcAft>
              <a:buClr>
                <a:schemeClr val="dk1"/>
              </a:buClr>
              <a:buSzPts val="1600"/>
              <a:buFont typeface="Calibri"/>
              <a:buChar char="●"/>
            </a:pPr>
            <a:r>
              <a:rPr lang="en-US" sz="2400" b="0" i="0" u="none" strike="noStrike" cap="none">
                <a:solidFill>
                  <a:schemeClr val="dk1"/>
                </a:solidFill>
                <a:latin typeface="Calibri"/>
                <a:ea typeface="Calibri"/>
                <a:cs typeface="Calibri"/>
                <a:sym typeface="Calibri"/>
              </a:rPr>
              <a:t>Deep learning Model</a:t>
            </a:r>
            <a:endParaRPr sz="1400" b="0" i="0" u="none" strike="noStrike" cap="none">
              <a:solidFill>
                <a:srgbClr val="000000"/>
              </a:solidFill>
              <a:latin typeface="Arial"/>
              <a:ea typeface="Arial"/>
              <a:cs typeface="Arial"/>
              <a:sym typeface="Arial"/>
            </a:endParaRPr>
          </a:p>
          <a:p>
            <a:pPr marL="457200" marR="0" lvl="0" indent="-330200" algn="l" rtl="0">
              <a:lnSpc>
                <a:spcPct val="90000"/>
              </a:lnSpc>
              <a:spcBef>
                <a:spcPts val="0"/>
              </a:spcBef>
              <a:spcAft>
                <a:spcPts val="0"/>
              </a:spcAft>
              <a:buClr>
                <a:schemeClr val="dk1"/>
              </a:buClr>
              <a:buSzPts val="1600"/>
              <a:buFont typeface="Calibri"/>
              <a:buChar char="●"/>
            </a:pPr>
            <a:r>
              <a:rPr lang="en-US" sz="2400" b="0" i="0" u="none" strike="noStrike" cap="none">
                <a:solidFill>
                  <a:schemeClr val="dk1"/>
                </a:solidFill>
                <a:latin typeface="Calibri"/>
                <a:ea typeface="Calibri"/>
                <a:cs typeface="Calibri"/>
                <a:sym typeface="Calibri"/>
              </a:rPr>
              <a:t>Auto-ML</a:t>
            </a:r>
            <a:endParaRPr sz="1400" b="0" i="0" u="none" strike="noStrike" cap="none">
              <a:solidFill>
                <a:srgbClr val="000000"/>
              </a:solidFill>
              <a:latin typeface="Arial"/>
              <a:ea typeface="Arial"/>
              <a:cs typeface="Arial"/>
              <a:sym typeface="Arial"/>
            </a:endParaRPr>
          </a:p>
          <a:p>
            <a:pPr marL="457200" marR="0" lvl="0" indent="-330200" algn="l" rtl="0">
              <a:lnSpc>
                <a:spcPct val="90000"/>
              </a:lnSpc>
              <a:spcBef>
                <a:spcPts val="0"/>
              </a:spcBef>
              <a:spcAft>
                <a:spcPts val="0"/>
              </a:spcAft>
              <a:buClr>
                <a:schemeClr val="dk1"/>
              </a:buClr>
              <a:buSzPts val="1600"/>
              <a:buFont typeface="Calibri"/>
              <a:buChar char="●"/>
            </a:pPr>
            <a:r>
              <a:rPr lang="en-US" sz="2400" b="0" i="0" u="none" strike="noStrike" cap="none">
                <a:solidFill>
                  <a:schemeClr val="dk1"/>
                </a:solidFill>
                <a:latin typeface="Calibri"/>
                <a:ea typeface="Calibri"/>
                <a:cs typeface="Calibri"/>
                <a:sym typeface="Calibri"/>
              </a:rPr>
              <a:t>Model Selection</a:t>
            </a:r>
            <a:endParaRPr sz="1400" b="0" i="0" u="none" strike="noStrike" cap="none">
              <a:solidFill>
                <a:srgbClr val="000000"/>
              </a:solidFill>
              <a:latin typeface="Arial"/>
              <a:ea typeface="Arial"/>
              <a:cs typeface="Arial"/>
              <a:sym typeface="Arial"/>
            </a:endParaRPr>
          </a:p>
          <a:p>
            <a:pPr marL="457200" marR="0" lvl="0" indent="-330200" algn="l" rtl="0">
              <a:lnSpc>
                <a:spcPct val="90000"/>
              </a:lnSpc>
              <a:spcBef>
                <a:spcPts val="0"/>
              </a:spcBef>
              <a:spcAft>
                <a:spcPts val="0"/>
              </a:spcAft>
              <a:buClr>
                <a:schemeClr val="dk1"/>
              </a:buClr>
              <a:buSzPts val="1600"/>
              <a:buFont typeface="Calibri"/>
              <a:buChar char="●"/>
            </a:pPr>
            <a:r>
              <a:rPr lang="en-US" sz="2400" b="0" i="0" u="none" strike="noStrike" cap="none">
                <a:solidFill>
                  <a:schemeClr val="dk1"/>
                </a:solidFill>
                <a:latin typeface="Calibri"/>
                <a:ea typeface="Calibri"/>
                <a:cs typeface="Calibri"/>
                <a:sym typeface="Calibri"/>
              </a:rPr>
              <a:t>Model Deployment</a:t>
            </a:r>
            <a:endParaRPr/>
          </a:p>
          <a:p>
            <a:pPr marL="457200" marR="0" lvl="0" indent="-330200" algn="l" rtl="0">
              <a:lnSpc>
                <a:spcPct val="90000"/>
              </a:lnSpc>
              <a:spcBef>
                <a:spcPts val="0"/>
              </a:spcBef>
              <a:spcAft>
                <a:spcPts val="0"/>
              </a:spcAft>
              <a:buClr>
                <a:schemeClr val="dk1"/>
              </a:buClr>
              <a:buSzPts val="1600"/>
              <a:buFont typeface="Calibri"/>
              <a:buChar char="●"/>
            </a:pPr>
            <a:r>
              <a:rPr lang="en-US" sz="2400" b="0" i="0" u="none" strike="noStrike" cap="none">
                <a:solidFill>
                  <a:schemeClr val="dk1"/>
                </a:solidFill>
                <a:latin typeface="Calibri"/>
                <a:ea typeface="Calibri"/>
                <a:cs typeface="Calibri"/>
                <a:sym typeface="Calibri"/>
              </a:rPr>
              <a:t>Heroku</a:t>
            </a:r>
            <a:endParaRPr/>
          </a:p>
          <a:p>
            <a:pPr marL="457200" marR="0" lvl="0" indent="-330200" algn="l" rtl="0">
              <a:lnSpc>
                <a:spcPct val="90000"/>
              </a:lnSpc>
              <a:spcBef>
                <a:spcPts val="0"/>
              </a:spcBef>
              <a:spcAft>
                <a:spcPts val="0"/>
              </a:spcAft>
              <a:buClr>
                <a:schemeClr val="dk1"/>
              </a:buClr>
              <a:buSzPts val="1600"/>
              <a:buFont typeface="Calibri"/>
              <a:buChar char="●"/>
            </a:pPr>
            <a:r>
              <a:rPr lang="en-US" sz="2400" b="0" i="0" u="none" strike="noStrike" cap="none">
                <a:solidFill>
                  <a:schemeClr val="dk1"/>
                </a:solidFill>
                <a:latin typeface="Calibri"/>
                <a:ea typeface="Calibri"/>
                <a:cs typeface="Calibri"/>
                <a:sym typeface="Calibri"/>
              </a:rPr>
              <a:t>Docker</a:t>
            </a:r>
            <a:endParaRPr sz="1400" b="0" i="0" u="none" strike="noStrike" cap="none">
              <a:solidFill>
                <a:srgbClr val="000000"/>
              </a:solidFill>
              <a:latin typeface="Arial"/>
              <a:ea typeface="Arial"/>
              <a:cs typeface="Arial"/>
              <a:sym typeface="Arial"/>
            </a:endParaRPr>
          </a:p>
          <a:p>
            <a:pPr marL="457200" marR="0" lvl="0" indent="-330200" algn="l" rtl="0">
              <a:lnSpc>
                <a:spcPct val="90000"/>
              </a:lnSpc>
              <a:spcBef>
                <a:spcPts val="0"/>
              </a:spcBef>
              <a:spcAft>
                <a:spcPts val="0"/>
              </a:spcAft>
              <a:buClr>
                <a:schemeClr val="dk1"/>
              </a:buClr>
              <a:buSzPts val="1600"/>
              <a:buFont typeface="Calibri"/>
              <a:buChar char="●"/>
            </a:pPr>
            <a:r>
              <a:rPr lang="en-US" sz="2400" b="0" i="0" u="none" strike="noStrike" cap="none">
                <a:solidFill>
                  <a:schemeClr val="dk1"/>
                </a:solidFill>
                <a:latin typeface="Calibri"/>
                <a:ea typeface="Calibri"/>
                <a:cs typeface="Calibri"/>
                <a:sym typeface="Calibri"/>
              </a:rPr>
              <a:t>Conclusion</a:t>
            </a:r>
            <a:endParaRPr sz="1400" b="0" i="0" u="none" strike="noStrike" cap="none">
              <a:solidFill>
                <a:srgbClr val="000000"/>
              </a:solidFill>
              <a:latin typeface="Arial"/>
              <a:ea typeface="Arial"/>
              <a:cs typeface="Arial"/>
              <a:sym typeface="Arial"/>
            </a:endParaRPr>
          </a:p>
          <a:p>
            <a:pPr marL="457200" marR="0" lvl="0" indent="-330200" algn="l" rtl="0">
              <a:lnSpc>
                <a:spcPct val="90000"/>
              </a:lnSpc>
              <a:spcBef>
                <a:spcPts val="0"/>
              </a:spcBef>
              <a:spcAft>
                <a:spcPts val="0"/>
              </a:spcAft>
              <a:buClr>
                <a:schemeClr val="dk1"/>
              </a:buClr>
              <a:buSzPts val="1600"/>
              <a:buFont typeface="Calibri"/>
              <a:buChar char="●"/>
            </a:pPr>
            <a:r>
              <a:rPr lang="en-US" sz="2400" b="0" i="0" u="none" strike="noStrike" cap="none">
                <a:solidFill>
                  <a:schemeClr val="dk1"/>
                </a:solidFill>
                <a:latin typeface="Calibri"/>
                <a:ea typeface="Calibri"/>
                <a:cs typeface="Calibri"/>
                <a:sym typeface="Calibri"/>
              </a:rPr>
              <a:t>Future scope</a:t>
            </a:r>
            <a:endParaRPr sz="1400" b="0" i="0" u="none" strike="noStrike" cap="none">
              <a:solidFill>
                <a:srgbClr val="000000"/>
              </a:solidFill>
              <a:latin typeface="Arial"/>
              <a:ea typeface="Arial"/>
              <a:cs typeface="Arial"/>
              <a:sym typeface="Arial"/>
            </a:endParaRPr>
          </a:p>
          <a:p>
            <a:pPr marL="457200" marR="0" lvl="0" indent="-228600" algn="l" rtl="0">
              <a:lnSpc>
                <a:spcPct val="90000"/>
              </a:lnSpc>
              <a:spcBef>
                <a:spcPts val="1800"/>
              </a:spcBef>
              <a:spcAft>
                <a:spcPts val="0"/>
              </a:spcAft>
              <a:buClr>
                <a:schemeClr val="dk1"/>
              </a:buClr>
              <a:buSzPts val="1440"/>
              <a:buFont typeface="Arial"/>
              <a:buNone/>
            </a:pPr>
            <a:endParaRPr sz="900" b="0" i="0" u="none" strike="noStrike" cap="none">
              <a:solidFill>
                <a:schemeClr val="dk1"/>
              </a:solidFill>
              <a:latin typeface="Century Gothic"/>
              <a:ea typeface="Century Gothic"/>
              <a:cs typeface="Century Gothic"/>
              <a:sym typeface="Century Gothic"/>
            </a:endParaRPr>
          </a:p>
        </p:txBody>
      </p:sp>
      <p:pic>
        <p:nvPicPr>
          <p:cNvPr id="90" name="Google Shape;90;p13"/>
          <p:cNvPicPr preferRelativeResize="0"/>
          <p:nvPr/>
        </p:nvPicPr>
        <p:blipFill rotWithShape="1">
          <a:blip r:embed="rId3">
            <a:alphaModFix/>
          </a:blip>
          <a:srcRect/>
          <a:stretch/>
        </p:blipFill>
        <p:spPr>
          <a:xfrm>
            <a:off x="10586553" y="304800"/>
            <a:ext cx="1074117" cy="3528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1"/>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239" name="Google Shape;239;p31"/>
          <p:cNvSpPr txBox="1"/>
          <p:nvPr/>
        </p:nvSpPr>
        <p:spPr>
          <a:xfrm>
            <a:off x="1217625" y="274653"/>
            <a:ext cx="9753600" cy="1030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2A2A2A"/>
              </a:buClr>
              <a:buSzPts val="3600"/>
              <a:buFont typeface="Century Gothic"/>
              <a:buNone/>
            </a:pPr>
            <a:r>
              <a:rPr lang="en-US" sz="3600"/>
              <a:t>MOSQUITO</a:t>
            </a:r>
            <a:r>
              <a:rPr lang="en-US" sz="3600" b="0" i="0" u="none" strike="noStrike" cap="none">
                <a:solidFill>
                  <a:srgbClr val="000000"/>
                </a:solidFill>
                <a:latin typeface="Arial"/>
                <a:ea typeface="Arial"/>
                <a:cs typeface="Arial"/>
                <a:sym typeface="Arial"/>
              </a:rPr>
              <a:t> DATASET</a:t>
            </a:r>
            <a:endParaRPr sz="1400" b="0" i="0" u="none" strike="noStrike" cap="none">
              <a:solidFill>
                <a:srgbClr val="000000"/>
              </a:solidFill>
              <a:latin typeface="Arial"/>
              <a:ea typeface="Arial"/>
              <a:cs typeface="Arial"/>
              <a:sym typeface="Arial"/>
            </a:endParaRPr>
          </a:p>
        </p:txBody>
      </p:sp>
      <p:pic>
        <p:nvPicPr>
          <p:cNvPr id="240" name="Google Shape;240;p31"/>
          <p:cNvPicPr preferRelativeResize="0"/>
          <p:nvPr/>
        </p:nvPicPr>
        <p:blipFill rotWithShape="1">
          <a:blip r:embed="rId4">
            <a:alphaModFix/>
          </a:blip>
          <a:srcRect t="25973" b="5094"/>
          <a:stretch/>
        </p:blipFill>
        <p:spPr>
          <a:xfrm>
            <a:off x="359388" y="1999600"/>
            <a:ext cx="11470025" cy="4428801"/>
          </a:xfrm>
          <a:prstGeom prst="rect">
            <a:avLst/>
          </a:prstGeom>
          <a:noFill/>
          <a:ln>
            <a:noFill/>
          </a:ln>
        </p:spPr>
      </p:pic>
      <p:sp>
        <p:nvSpPr>
          <p:cNvPr id="241" name="Google Shape;241;p31"/>
          <p:cNvSpPr txBox="1"/>
          <p:nvPr/>
        </p:nvSpPr>
        <p:spPr>
          <a:xfrm>
            <a:off x="578375" y="1421175"/>
            <a:ext cx="1108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entury Gothic"/>
                <a:ea typeface="Century Gothic"/>
                <a:cs typeface="Century Gothic"/>
                <a:sym typeface="Century Gothic"/>
              </a:rPr>
              <a:t>Two kinds of vectors: Aedes Aegypti and Aedes Albopictus</a:t>
            </a:r>
            <a:endParaRPr sz="1600">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684213" y="685800"/>
            <a:ext cx="3886200"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DATA</a:t>
            </a:r>
            <a:br>
              <a:rPr lang="en-US"/>
            </a:br>
            <a:r>
              <a:rPr lang="en-US"/>
              <a:t>PREPARATION</a:t>
            </a:r>
            <a:endParaRPr/>
          </a:p>
        </p:txBody>
      </p:sp>
      <p:sp>
        <p:nvSpPr>
          <p:cNvPr id="247" name="Google Shape;247;p32"/>
          <p:cNvSpPr txBox="1">
            <a:spLocks noGrp="1"/>
          </p:cNvSpPr>
          <p:nvPr>
            <p:ph type="body" idx="2"/>
          </p:nvPr>
        </p:nvSpPr>
        <p:spPr>
          <a:xfrm>
            <a:off x="684213" y="4876800"/>
            <a:ext cx="3886200" cy="1295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440"/>
              <a:buNone/>
            </a:pPr>
            <a:r>
              <a:rPr lang="en-US"/>
              <a:t>Zika Virus</a:t>
            </a:r>
            <a:endParaRPr/>
          </a:p>
          <a:p>
            <a:pPr marL="0" lvl="0" indent="0" algn="l" rtl="0">
              <a:lnSpc>
                <a:spcPct val="90000"/>
              </a:lnSpc>
              <a:spcBef>
                <a:spcPts val="0"/>
              </a:spcBef>
              <a:spcAft>
                <a:spcPts val="0"/>
              </a:spcAft>
              <a:buSzPts val="1440"/>
              <a:buNone/>
            </a:pPr>
            <a:r>
              <a:rPr lang="en-US"/>
              <a:t>Weather</a:t>
            </a:r>
            <a:endParaRPr/>
          </a:p>
          <a:p>
            <a:pPr marL="0" lvl="0" indent="0" algn="l" rtl="0">
              <a:lnSpc>
                <a:spcPct val="90000"/>
              </a:lnSpc>
              <a:spcBef>
                <a:spcPts val="0"/>
              </a:spcBef>
              <a:spcAft>
                <a:spcPts val="0"/>
              </a:spcAft>
              <a:buSzPts val="1440"/>
              <a:buNone/>
            </a:pPr>
            <a:r>
              <a:rPr lang="en-US"/>
              <a:t>Population density</a:t>
            </a:r>
            <a:endParaRPr/>
          </a:p>
          <a:p>
            <a:pPr marL="0" lvl="0" indent="0" algn="l" rtl="0">
              <a:lnSpc>
                <a:spcPct val="90000"/>
              </a:lnSpc>
              <a:spcBef>
                <a:spcPts val="0"/>
              </a:spcBef>
              <a:spcAft>
                <a:spcPts val="0"/>
              </a:spcAft>
              <a:buSzPts val="1440"/>
              <a:buNone/>
            </a:pPr>
            <a:r>
              <a:rPr lang="en-US"/>
              <a:t>Latitude Longitude</a:t>
            </a:r>
            <a:endParaRPr/>
          </a:p>
        </p:txBody>
      </p:sp>
      <p:pic>
        <p:nvPicPr>
          <p:cNvPr id="248" name="Google Shape;248;p32"/>
          <p:cNvPicPr preferRelativeResize="0"/>
          <p:nvPr/>
        </p:nvPicPr>
        <p:blipFill rotWithShape="1">
          <a:blip r:embed="rId3">
            <a:alphaModFix/>
          </a:blip>
          <a:srcRect/>
          <a:stretch/>
        </p:blipFill>
        <p:spPr>
          <a:xfrm>
            <a:off x="5942012" y="1476375"/>
            <a:ext cx="5143500" cy="3905250"/>
          </a:xfrm>
          <a:prstGeom prst="rect">
            <a:avLst/>
          </a:prstGeom>
          <a:noFill/>
          <a:ln>
            <a:noFill/>
          </a:ln>
        </p:spPr>
      </p:pic>
      <p:pic>
        <p:nvPicPr>
          <p:cNvPr id="249" name="Google Shape;249;p32"/>
          <p:cNvPicPr preferRelativeResize="0"/>
          <p:nvPr/>
        </p:nvPicPr>
        <p:blipFill rotWithShape="1">
          <a:blip r:embed="rId4">
            <a:alphaModFix/>
          </a:blip>
          <a:srcRect/>
          <a:stretch/>
        </p:blipFill>
        <p:spPr>
          <a:xfrm>
            <a:off x="10586553" y="304800"/>
            <a:ext cx="1074117" cy="3528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832953" y="304374"/>
            <a:ext cx="9753600" cy="87891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1800"/>
              <a:buNone/>
            </a:pPr>
            <a:r>
              <a:rPr lang="en-US"/>
              <a:t>DATA PREPARATION</a:t>
            </a:r>
            <a:endParaRPr/>
          </a:p>
        </p:txBody>
      </p:sp>
      <p:sp>
        <p:nvSpPr>
          <p:cNvPr id="255" name="Google Shape;255;p33"/>
          <p:cNvSpPr txBox="1">
            <a:spLocks noGrp="1"/>
          </p:cNvSpPr>
          <p:nvPr>
            <p:ph type="body" idx="1"/>
          </p:nvPr>
        </p:nvSpPr>
        <p:spPr>
          <a:xfrm>
            <a:off x="832953" y="1543930"/>
            <a:ext cx="9373017" cy="1600200"/>
          </a:xfrm>
          <a:prstGeom prst="rect">
            <a:avLst/>
          </a:prstGeom>
          <a:noFill/>
          <a:ln>
            <a:noFill/>
          </a:ln>
        </p:spPr>
        <p:txBody>
          <a:bodyPr spcFirstLastPara="1" wrap="square" lIns="91425" tIns="45700" rIns="91425" bIns="45700" anchor="t" anchorCtr="0">
            <a:normAutofit/>
          </a:bodyPr>
          <a:lstStyle/>
          <a:p>
            <a:pPr marL="457200" lvl="0" indent="-320040" algn="l" rtl="0">
              <a:lnSpc>
                <a:spcPct val="115000"/>
              </a:lnSpc>
              <a:spcBef>
                <a:spcPts val="1800"/>
              </a:spcBef>
              <a:spcAft>
                <a:spcPts val="0"/>
              </a:spcAft>
              <a:buSzPts val="1440"/>
              <a:buChar char="➔"/>
            </a:pPr>
            <a:r>
              <a:rPr lang="en-US" sz="2000"/>
              <a:t>Data Understanding</a:t>
            </a:r>
            <a:endParaRPr/>
          </a:p>
          <a:p>
            <a:pPr marL="457200" lvl="0" indent="-320040" algn="l" rtl="0">
              <a:lnSpc>
                <a:spcPct val="115000"/>
              </a:lnSpc>
              <a:spcBef>
                <a:spcPts val="1800"/>
              </a:spcBef>
              <a:spcAft>
                <a:spcPts val="0"/>
              </a:spcAft>
              <a:buSzPts val="1440"/>
              <a:buChar char="➔"/>
            </a:pPr>
            <a:r>
              <a:rPr lang="en-US" sz="2000"/>
              <a:t>Data cleaning</a:t>
            </a:r>
            <a:endParaRPr/>
          </a:p>
          <a:p>
            <a:pPr marL="137160" lvl="0" indent="0" algn="l" rtl="0">
              <a:lnSpc>
                <a:spcPct val="115000"/>
              </a:lnSpc>
              <a:spcBef>
                <a:spcPts val="1800"/>
              </a:spcBef>
              <a:spcAft>
                <a:spcPts val="0"/>
              </a:spcAft>
              <a:buSzPts val="1440"/>
              <a:buNone/>
            </a:pPr>
            <a:endParaRPr/>
          </a:p>
        </p:txBody>
      </p:sp>
      <p:pic>
        <p:nvPicPr>
          <p:cNvPr id="256" name="Google Shape;256;p33"/>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257" name="Google Shape;257;p33"/>
          <p:cNvPicPr preferRelativeResize="0"/>
          <p:nvPr/>
        </p:nvPicPr>
        <p:blipFill rotWithShape="1">
          <a:blip r:embed="rId4">
            <a:alphaModFix/>
          </a:blip>
          <a:srcRect t="33630" b="12176"/>
          <a:stretch/>
        </p:blipFill>
        <p:spPr>
          <a:xfrm>
            <a:off x="0" y="3144130"/>
            <a:ext cx="12188825" cy="37138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4"/>
          <p:cNvPicPr preferRelativeResize="0"/>
          <p:nvPr/>
        </p:nvPicPr>
        <p:blipFill rotWithShape="1">
          <a:blip r:embed="rId3">
            <a:alphaModFix/>
          </a:blip>
          <a:srcRect t="26865" r="4332" b="9907"/>
          <a:stretch/>
        </p:blipFill>
        <p:spPr>
          <a:xfrm>
            <a:off x="1" y="2525151"/>
            <a:ext cx="12188824" cy="4332849"/>
          </a:xfrm>
          <a:prstGeom prst="rect">
            <a:avLst/>
          </a:prstGeom>
          <a:noFill/>
          <a:ln>
            <a:noFill/>
          </a:ln>
        </p:spPr>
      </p:pic>
      <p:sp>
        <p:nvSpPr>
          <p:cNvPr id="263" name="Google Shape;263;p34"/>
          <p:cNvSpPr txBox="1"/>
          <p:nvPr/>
        </p:nvSpPr>
        <p:spPr>
          <a:xfrm>
            <a:off x="854955" y="388595"/>
            <a:ext cx="5239457" cy="801858"/>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000000"/>
                </a:solidFill>
                <a:latin typeface="Century Gothic"/>
                <a:ea typeface="Century Gothic"/>
                <a:cs typeface="Century Gothic"/>
                <a:sym typeface="Century Gothic"/>
              </a:rPr>
              <a:t>FINAL DATASET</a:t>
            </a:r>
            <a:endParaRPr sz="1400" b="0" i="0" u="none" strike="noStrike" cap="none">
              <a:solidFill>
                <a:srgbClr val="000000"/>
              </a:solidFill>
              <a:latin typeface="Arial"/>
              <a:ea typeface="Arial"/>
              <a:cs typeface="Arial"/>
              <a:sym typeface="Arial"/>
            </a:endParaRPr>
          </a:p>
        </p:txBody>
      </p:sp>
      <p:pic>
        <p:nvPicPr>
          <p:cNvPr id="264" name="Google Shape;264;p34"/>
          <p:cNvPicPr preferRelativeResize="0"/>
          <p:nvPr/>
        </p:nvPicPr>
        <p:blipFill rotWithShape="1">
          <a:blip r:embed="rId4">
            <a:alphaModFix/>
          </a:blip>
          <a:srcRect/>
          <a:stretch/>
        </p:blipFill>
        <p:spPr>
          <a:xfrm>
            <a:off x="10586553" y="304800"/>
            <a:ext cx="1074117" cy="352812"/>
          </a:xfrm>
          <a:prstGeom prst="rect">
            <a:avLst/>
          </a:prstGeom>
          <a:noFill/>
          <a:ln>
            <a:noFill/>
          </a:ln>
        </p:spPr>
      </p:pic>
      <p:sp>
        <p:nvSpPr>
          <p:cNvPr id="265" name="Google Shape;265;p34"/>
          <p:cNvSpPr txBox="1"/>
          <p:nvPr/>
        </p:nvSpPr>
        <p:spPr>
          <a:xfrm>
            <a:off x="678209" y="1190453"/>
            <a:ext cx="9373017" cy="1514062"/>
          </a:xfrm>
          <a:prstGeom prst="rect">
            <a:avLst/>
          </a:prstGeom>
          <a:noFill/>
          <a:ln>
            <a:noFill/>
          </a:ln>
        </p:spPr>
        <p:txBody>
          <a:bodyPr spcFirstLastPara="1" wrap="square" lIns="91425" tIns="45700" rIns="91425" bIns="45700" anchor="t" anchorCtr="0">
            <a:normAutofit/>
          </a:bodyPr>
          <a:lstStyle/>
          <a:p>
            <a:pPr marL="457200" marR="0" lvl="0" indent="-320040" algn="l" rtl="0">
              <a:lnSpc>
                <a:spcPct val="115000"/>
              </a:lnSpc>
              <a:spcBef>
                <a:spcPts val="1800"/>
              </a:spcBef>
              <a:spcAft>
                <a:spcPts val="0"/>
              </a:spcAft>
              <a:buClr>
                <a:srgbClr val="000000"/>
              </a:buClr>
              <a:buSzPts val="1440"/>
              <a:buFont typeface="Arial"/>
              <a:buChar char="➔"/>
            </a:pPr>
            <a:r>
              <a:rPr lang="en-US" sz="2000" b="0" i="0" u="none" strike="noStrike" cap="none">
                <a:solidFill>
                  <a:srgbClr val="000000"/>
                </a:solidFill>
                <a:latin typeface="Arial"/>
                <a:ea typeface="Arial"/>
                <a:cs typeface="Arial"/>
                <a:sym typeface="Arial"/>
              </a:rPr>
              <a:t>For classification: 75345 rows X 25 columns</a:t>
            </a:r>
            <a:endParaRPr/>
          </a:p>
          <a:p>
            <a:pPr marL="457200" marR="0" lvl="0" indent="-320040" algn="l" rtl="0">
              <a:lnSpc>
                <a:spcPct val="115000"/>
              </a:lnSpc>
              <a:spcBef>
                <a:spcPts val="1800"/>
              </a:spcBef>
              <a:spcAft>
                <a:spcPts val="0"/>
              </a:spcAft>
              <a:buClr>
                <a:srgbClr val="000000"/>
              </a:buClr>
              <a:buSzPts val="1440"/>
              <a:buFont typeface="Arial"/>
              <a:buChar char="➔"/>
            </a:pPr>
            <a:r>
              <a:rPr lang="en-US" sz="2000" b="0" i="0" u="none" strike="noStrike" cap="none">
                <a:solidFill>
                  <a:srgbClr val="000000"/>
                </a:solidFill>
                <a:latin typeface="Arial"/>
                <a:ea typeface="Arial"/>
                <a:cs typeface="Arial"/>
                <a:sym typeface="Arial"/>
              </a:rPr>
              <a:t>For regression: 103045 rows X 25 columns</a:t>
            </a:r>
            <a:endParaRPr/>
          </a:p>
          <a:p>
            <a:pPr marL="457200" marR="0" lvl="0" indent="-228600" algn="l" rtl="0">
              <a:lnSpc>
                <a:spcPct val="115000"/>
              </a:lnSpc>
              <a:spcBef>
                <a:spcPts val="1800"/>
              </a:spcBef>
              <a:spcAft>
                <a:spcPts val="0"/>
              </a:spcAft>
              <a:buClr>
                <a:srgbClr val="000000"/>
              </a:buClr>
              <a:buSzPts val="1440"/>
              <a:buFont typeface="Arial"/>
              <a:buNone/>
            </a:pPr>
            <a:endParaRPr sz="2000" b="0" i="0" u="none" strike="noStrike" cap="none">
              <a:solidFill>
                <a:srgbClr val="000000"/>
              </a:solidFill>
              <a:latin typeface="Arial"/>
              <a:ea typeface="Arial"/>
              <a:cs typeface="Arial"/>
              <a:sym typeface="Arial"/>
            </a:endParaRPr>
          </a:p>
          <a:p>
            <a:pPr marL="137160" marR="0" lvl="0" indent="0" algn="l" rtl="0">
              <a:lnSpc>
                <a:spcPct val="115000"/>
              </a:lnSpc>
              <a:spcBef>
                <a:spcPts val="180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669222" y="2274757"/>
            <a:ext cx="3886200"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EXPLORATORY DATA ANALYSIS</a:t>
            </a:r>
            <a:endParaRPr/>
          </a:p>
        </p:txBody>
      </p:sp>
      <p:pic>
        <p:nvPicPr>
          <p:cNvPr id="271" name="Google Shape;271;p35"/>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272" name="Google Shape;272;p35"/>
          <p:cNvPicPr preferRelativeResize="0"/>
          <p:nvPr/>
        </p:nvPicPr>
        <p:blipFill rotWithShape="1">
          <a:blip r:embed="rId4">
            <a:alphaModFix/>
          </a:blip>
          <a:srcRect/>
          <a:stretch/>
        </p:blipFill>
        <p:spPr>
          <a:xfrm>
            <a:off x="6094412" y="1307403"/>
            <a:ext cx="5657592" cy="4243194"/>
          </a:xfrm>
          <a:prstGeom prst="rect">
            <a:avLst/>
          </a:prstGeom>
          <a:noFill/>
          <a:ln>
            <a:noFill/>
          </a:ln>
        </p:spPr>
      </p:pic>
      <p:sp>
        <p:nvSpPr>
          <p:cNvPr id="273" name="Google Shape;273;p35"/>
          <p:cNvSpPr/>
          <p:nvPr/>
        </p:nvSpPr>
        <p:spPr>
          <a:xfrm>
            <a:off x="5993284" y="1307403"/>
            <a:ext cx="2387128" cy="597597"/>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36"/>
          <p:cNvPicPr preferRelativeResize="0"/>
          <p:nvPr/>
        </p:nvPicPr>
        <p:blipFill rotWithShape="1">
          <a:blip r:embed="rId3">
            <a:alphaModFix/>
          </a:blip>
          <a:srcRect/>
          <a:stretch/>
        </p:blipFill>
        <p:spPr>
          <a:xfrm>
            <a:off x="336165" y="526295"/>
            <a:ext cx="10813567" cy="5805410"/>
          </a:xfrm>
          <a:prstGeom prst="rect">
            <a:avLst/>
          </a:prstGeom>
          <a:noFill/>
          <a:ln>
            <a:noFill/>
          </a:ln>
        </p:spPr>
      </p:pic>
      <p:sp>
        <p:nvSpPr>
          <p:cNvPr id="279" name="Google Shape;279;p36"/>
          <p:cNvSpPr txBox="1">
            <a:spLocks noGrp="1"/>
          </p:cNvSpPr>
          <p:nvPr>
            <p:ph type="body" idx="1"/>
          </p:nvPr>
        </p:nvSpPr>
        <p:spPr>
          <a:xfrm>
            <a:off x="197978" y="2470557"/>
            <a:ext cx="3122612" cy="4202617"/>
          </a:xfrm>
          <a:prstGeom prst="rect">
            <a:avLst/>
          </a:prstGeom>
          <a:noFill/>
          <a:ln>
            <a:noFill/>
          </a:ln>
        </p:spPr>
        <p:txBody>
          <a:bodyPr spcFirstLastPara="1" wrap="square" lIns="91425" tIns="45700" rIns="91425" bIns="45700" anchor="t" anchorCtr="0">
            <a:normAutofit lnSpcReduction="10000"/>
          </a:bodyPr>
          <a:lstStyle/>
          <a:p>
            <a:pPr marL="502919" lvl="0" indent="-457200" algn="l" rtl="0">
              <a:lnSpc>
                <a:spcPct val="90000"/>
              </a:lnSpc>
              <a:spcBef>
                <a:spcPts val="0"/>
              </a:spcBef>
              <a:spcAft>
                <a:spcPts val="0"/>
              </a:spcAft>
              <a:buSzPts val="1440"/>
              <a:buFont typeface="Century Gothic"/>
              <a:buAutoNum type="arabicPeriod"/>
            </a:pPr>
            <a:r>
              <a:rPr lang="en-US" sz="1800">
                <a:latin typeface="Arial"/>
                <a:ea typeface="Arial"/>
                <a:cs typeface="Arial"/>
                <a:sym typeface="Arial"/>
              </a:rPr>
              <a:t>Argentina</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United States</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Brazil</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Colombia</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Dominican Republic</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Ecuador</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El Salvador</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Guatemala</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Haiti</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Mexico</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Nicaragua</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Panama</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Puerto Rico</a:t>
            </a:r>
            <a:endParaRPr/>
          </a:p>
          <a:p>
            <a:pPr marL="502919" lvl="0" indent="-457200" algn="l" rtl="0">
              <a:lnSpc>
                <a:spcPct val="90000"/>
              </a:lnSpc>
              <a:spcBef>
                <a:spcPts val="600"/>
              </a:spcBef>
              <a:spcAft>
                <a:spcPts val="0"/>
              </a:spcAft>
              <a:buSzPts val="1440"/>
              <a:buFont typeface="Century Gothic"/>
              <a:buAutoNum type="arabicPeriod"/>
            </a:pPr>
            <a:r>
              <a:rPr lang="en-US" sz="1800">
                <a:latin typeface="Arial"/>
                <a:ea typeface="Arial"/>
                <a:cs typeface="Arial"/>
                <a:sym typeface="Arial"/>
              </a:rPr>
              <a:t>U.S. Virgin Islands.</a:t>
            </a:r>
            <a:endParaRPr/>
          </a:p>
          <a:p>
            <a:pPr marL="502919" lvl="0" indent="-365760" algn="l" rtl="0">
              <a:lnSpc>
                <a:spcPct val="90000"/>
              </a:lnSpc>
              <a:spcBef>
                <a:spcPts val="1800"/>
              </a:spcBef>
              <a:spcAft>
                <a:spcPts val="0"/>
              </a:spcAft>
              <a:buSzPts val="1440"/>
              <a:buFont typeface="Century Gothic"/>
              <a:buNone/>
            </a:pPr>
            <a:endParaRPr sz="1800">
              <a:latin typeface="Arial"/>
              <a:ea typeface="Arial"/>
              <a:cs typeface="Arial"/>
              <a:sym typeface="Arial"/>
            </a:endParaRPr>
          </a:p>
        </p:txBody>
      </p:sp>
      <p:pic>
        <p:nvPicPr>
          <p:cNvPr id="280" name="Google Shape;280;p36"/>
          <p:cNvPicPr preferRelativeResize="0"/>
          <p:nvPr/>
        </p:nvPicPr>
        <p:blipFill rotWithShape="1">
          <a:blip r:embed="rId4">
            <a:alphaModFix/>
          </a:blip>
          <a:srcRect/>
          <a:stretch/>
        </p:blipFill>
        <p:spPr>
          <a:xfrm>
            <a:off x="10586553" y="304800"/>
            <a:ext cx="1074117" cy="352812"/>
          </a:xfrm>
          <a:prstGeom prst="rect">
            <a:avLst/>
          </a:prstGeom>
          <a:noFill/>
          <a:ln>
            <a:noFill/>
          </a:ln>
        </p:spPr>
      </p:pic>
      <p:sp>
        <p:nvSpPr>
          <p:cNvPr id="281" name="Google Shape;281;p36"/>
          <p:cNvSpPr/>
          <p:nvPr/>
        </p:nvSpPr>
        <p:spPr>
          <a:xfrm>
            <a:off x="3732212" y="5105400"/>
            <a:ext cx="228600" cy="228600"/>
          </a:xfrm>
          <a:prstGeom prst="ellipse">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2"/>
              </a:solidFill>
              <a:latin typeface="Century Gothic"/>
              <a:ea typeface="Century Gothic"/>
              <a:cs typeface="Century Gothic"/>
              <a:sym typeface="Century Gothic"/>
            </a:endParaRPr>
          </a:p>
        </p:txBody>
      </p:sp>
      <p:sp>
        <p:nvSpPr>
          <p:cNvPr id="282" name="Google Shape;282;p36"/>
          <p:cNvSpPr/>
          <p:nvPr/>
        </p:nvSpPr>
        <p:spPr>
          <a:xfrm>
            <a:off x="3960812" y="4491288"/>
            <a:ext cx="228600" cy="228600"/>
          </a:xfrm>
          <a:prstGeom prst="ellipse">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2"/>
              </a:solidFill>
              <a:latin typeface="Century Gothic"/>
              <a:ea typeface="Century Gothic"/>
              <a:cs typeface="Century Gothic"/>
              <a:sym typeface="Century Gothic"/>
            </a:endParaRPr>
          </a:p>
        </p:txBody>
      </p:sp>
      <p:sp>
        <p:nvSpPr>
          <p:cNvPr id="283" name="Google Shape;283;p36"/>
          <p:cNvSpPr/>
          <p:nvPr/>
        </p:nvSpPr>
        <p:spPr>
          <a:xfrm>
            <a:off x="3459929" y="4129087"/>
            <a:ext cx="228600" cy="228600"/>
          </a:xfrm>
          <a:prstGeom prst="ellipse">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2"/>
              </a:solidFill>
              <a:latin typeface="Century Gothic"/>
              <a:ea typeface="Century Gothic"/>
              <a:cs typeface="Century Gothic"/>
              <a:sym typeface="Century Gothic"/>
            </a:endParaRPr>
          </a:p>
        </p:txBody>
      </p:sp>
      <p:sp>
        <p:nvSpPr>
          <p:cNvPr id="284" name="Google Shape;284;p36"/>
          <p:cNvSpPr/>
          <p:nvPr/>
        </p:nvSpPr>
        <p:spPr>
          <a:xfrm>
            <a:off x="3122612" y="3639233"/>
            <a:ext cx="152400" cy="152400"/>
          </a:xfrm>
          <a:prstGeom prst="ellipse">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2"/>
              </a:solidFill>
              <a:latin typeface="Century Gothic"/>
              <a:ea typeface="Century Gothic"/>
              <a:cs typeface="Century Gothic"/>
              <a:sym typeface="Century Gothic"/>
            </a:endParaRPr>
          </a:p>
        </p:txBody>
      </p:sp>
      <p:sp>
        <p:nvSpPr>
          <p:cNvPr id="285" name="Google Shape;285;p36"/>
          <p:cNvSpPr/>
          <p:nvPr/>
        </p:nvSpPr>
        <p:spPr>
          <a:xfrm>
            <a:off x="3595495" y="3502946"/>
            <a:ext cx="136717" cy="136717"/>
          </a:xfrm>
          <a:prstGeom prst="ellipse">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2"/>
              </a:solidFill>
              <a:latin typeface="Century Gothic"/>
              <a:ea typeface="Century Gothic"/>
              <a:cs typeface="Century Gothic"/>
              <a:sym typeface="Century Gothic"/>
            </a:endParaRPr>
          </a:p>
        </p:txBody>
      </p:sp>
      <p:sp>
        <p:nvSpPr>
          <p:cNvPr id="286" name="Google Shape;286;p36"/>
          <p:cNvSpPr/>
          <p:nvPr/>
        </p:nvSpPr>
        <p:spPr>
          <a:xfrm>
            <a:off x="2741612" y="3253721"/>
            <a:ext cx="228600" cy="228600"/>
          </a:xfrm>
          <a:prstGeom prst="ellipse">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2"/>
              </a:solidFill>
              <a:latin typeface="Century Gothic"/>
              <a:ea typeface="Century Gothic"/>
              <a:cs typeface="Century Gothic"/>
              <a:sym typeface="Century Gothic"/>
            </a:endParaRPr>
          </a:p>
        </p:txBody>
      </p:sp>
      <p:sp>
        <p:nvSpPr>
          <p:cNvPr id="287" name="Google Shape;287;p36"/>
          <p:cNvSpPr/>
          <p:nvPr/>
        </p:nvSpPr>
        <p:spPr>
          <a:xfrm>
            <a:off x="2909233" y="2814888"/>
            <a:ext cx="350558" cy="350558"/>
          </a:xfrm>
          <a:prstGeom prst="ellipse">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2"/>
              </a:solidFill>
              <a:latin typeface="Century Gothic"/>
              <a:ea typeface="Century Gothic"/>
              <a:cs typeface="Century Gothic"/>
              <a:sym typeface="Century Gothic"/>
            </a:endParaRPr>
          </a:p>
        </p:txBody>
      </p:sp>
      <p:sp>
        <p:nvSpPr>
          <p:cNvPr id="288" name="Google Shape;288;p36"/>
          <p:cNvSpPr txBox="1"/>
          <p:nvPr/>
        </p:nvSpPr>
        <p:spPr>
          <a:xfrm>
            <a:off x="10133011" y="6290074"/>
            <a:ext cx="1981200" cy="4247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dk1"/>
                </a:solidFill>
                <a:latin typeface="Century Gothic"/>
                <a:ea typeface="Century Gothic"/>
                <a:cs typeface="Century Gothic"/>
                <a:sym typeface="Century Gothic"/>
              </a:rPr>
              <a:t>2016 - 2018</a:t>
            </a:r>
            <a:endParaRPr sz="1400" b="0" i="0" u="none" strike="noStrike" cap="none">
              <a:solidFill>
                <a:srgbClr val="000000"/>
              </a:solidFill>
              <a:latin typeface="Arial"/>
              <a:ea typeface="Arial"/>
              <a:cs typeface="Arial"/>
              <a:sym typeface="Arial"/>
            </a:endParaRPr>
          </a:p>
        </p:txBody>
      </p:sp>
      <p:pic>
        <p:nvPicPr>
          <p:cNvPr id="289" name="Google Shape;289;p36"/>
          <p:cNvPicPr preferRelativeResize="0"/>
          <p:nvPr/>
        </p:nvPicPr>
        <p:blipFill rotWithShape="1">
          <a:blip r:embed="rId5">
            <a:alphaModFix/>
          </a:blip>
          <a:srcRect/>
          <a:stretch/>
        </p:blipFill>
        <p:spPr>
          <a:xfrm>
            <a:off x="9523412" y="4251866"/>
            <a:ext cx="457199" cy="928686"/>
          </a:xfrm>
          <a:prstGeom prst="rect">
            <a:avLst/>
          </a:prstGeom>
          <a:noFill/>
          <a:ln>
            <a:noFill/>
          </a:ln>
        </p:spPr>
      </p:pic>
      <p:pic>
        <p:nvPicPr>
          <p:cNvPr id="290" name="Google Shape;290;p36"/>
          <p:cNvPicPr preferRelativeResize="0"/>
          <p:nvPr/>
        </p:nvPicPr>
        <p:blipFill rotWithShape="1">
          <a:blip r:embed="rId6">
            <a:alphaModFix/>
          </a:blip>
          <a:srcRect/>
          <a:stretch/>
        </p:blipFill>
        <p:spPr>
          <a:xfrm>
            <a:off x="8366953" y="821189"/>
            <a:ext cx="1156459" cy="1567891"/>
          </a:xfrm>
          <a:prstGeom prst="rect">
            <a:avLst/>
          </a:prstGeom>
          <a:noFill/>
          <a:ln>
            <a:noFill/>
          </a:ln>
        </p:spPr>
      </p:pic>
      <p:pic>
        <p:nvPicPr>
          <p:cNvPr id="291" name="Google Shape;291;p36"/>
          <p:cNvPicPr preferRelativeResize="0"/>
          <p:nvPr/>
        </p:nvPicPr>
        <p:blipFill rotWithShape="1">
          <a:blip r:embed="rId7">
            <a:alphaModFix/>
          </a:blip>
          <a:srcRect/>
          <a:stretch/>
        </p:blipFill>
        <p:spPr>
          <a:xfrm>
            <a:off x="6232945" y="3429000"/>
            <a:ext cx="650081" cy="928687"/>
          </a:xfrm>
          <a:prstGeom prst="rect">
            <a:avLst/>
          </a:prstGeom>
          <a:noFill/>
          <a:ln>
            <a:noFill/>
          </a:ln>
        </p:spPr>
      </p:pic>
      <p:pic>
        <p:nvPicPr>
          <p:cNvPr id="292" name="Google Shape;292;p36"/>
          <p:cNvPicPr preferRelativeResize="0"/>
          <p:nvPr/>
        </p:nvPicPr>
        <p:blipFill rotWithShape="1">
          <a:blip r:embed="rId7">
            <a:alphaModFix/>
          </a:blip>
          <a:srcRect/>
          <a:stretch/>
        </p:blipFill>
        <p:spPr>
          <a:xfrm>
            <a:off x="5995548" y="779194"/>
            <a:ext cx="650081" cy="928687"/>
          </a:xfrm>
          <a:prstGeom prst="rect">
            <a:avLst/>
          </a:prstGeom>
          <a:noFill/>
          <a:ln>
            <a:noFill/>
          </a:ln>
        </p:spPr>
      </p:pic>
      <p:grpSp>
        <p:nvGrpSpPr>
          <p:cNvPr id="293" name="Google Shape;293;p36"/>
          <p:cNvGrpSpPr/>
          <p:nvPr/>
        </p:nvGrpSpPr>
        <p:grpSpPr>
          <a:xfrm>
            <a:off x="414029" y="511318"/>
            <a:ext cx="3181466" cy="1064042"/>
            <a:chOff x="690566" y="972886"/>
            <a:chExt cx="3181466" cy="1064042"/>
          </a:xfrm>
        </p:grpSpPr>
        <p:pic>
          <p:nvPicPr>
            <p:cNvPr id="294" name="Google Shape;294;p36"/>
            <p:cNvPicPr preferRelativeResize="0"/>
            <p:nvPr/>
          </p:nvPicPr>
          <p:blipFill rotWithShape="1">
            <a:blip r:embed="rId8">
              <a:alphaModFix/>
            </a:blip>
            <a:srcRect/>
            <a:stretch/>
          </p:blipFill>
          <p:spPr>
            <a:xfrm>
              <a:off x="1897471" y="1207203"/>
              <a:ext cx="737533" cy="829725"/>
            </a:xfrm>
            <a:prstGeom prst="rect">
              <a:avLst/>
            </a:prstGeom>
            <a:noFill/>
            <a:ln>
              <a:noFill/>
            </a:ln>
          </p:spPr>
        </p:pic>
        <p:pic>
          <p:nvPicPr>
            <p:cNvPr id="295" name="Google Shape;295;p36"/>
            <p:cNvPicPr preferRelativeResize="0"/>
            <p:nvPr/>
          </p:nvPicPr>
          <p:blipFill rotWithShape="1">
            <a:blip r:embed="rId9">
              <a:alphaModFix/>
            </a:blip>
            <a:srcRect/>
            <a:stretch/>
          </p:blipFill>
          <p:spPr>
            <a:xfrm>
              <a:off x="690566" y="972886"/>
              <a:ext cx="964039" cy="707595"/>
            </a:xfrm>
            <a:prstGeom prst="rect">
              <a:avLst/>
            </a:prstGeom>
            <a:noFill/>
            <a:ln>
              <a:noFill/>
            </a:ln>
          </p:spPr>
        </p:pic>
        <p:pic>
          <p:nvPicPr>
            <p:cNvPr id="296" name="Google Shape;296;p36"/>
            <p:cNvPicPr preferRelativeResize="0"/>
            <p:nvPr/>
          </p:nvPicPr>
          <p:blipFill rotWithShape="1">
            <a:blip r:embed="rId10">
              <a:alphaModFix/>
            </a:blip>
            <a:srcRect/>
            <a:stretch/>
          </p:blipFill>
          <p:spPr>
            <a:xfrm>
              <a:off x="2907993" y="1101381"/>
              <a:ext cx="964039" cy="520684"/>
            </a:xfrm>
            <a:prstGeom prst="rect">
              <a:avLst/>
            </a:prstGeom>
            <a:noFill/>
            <a:ln>
              <a:noFill/>
            </a:ln>
          </p:spPr>
        </p:pic>
      </p:grpSp>
      <p:sp>
        <p:nvSpPr>
          <p:cNvPr id="297" name="Google Shape;297;p36"/>
          <p:cNvSpPr txBox="1"/>
          <p:nvPr/>
        </p:nvSpPr>
        <p:spPr>
          <a:xfrm>
            <a:off x="1298743" y="1517126"/>
            <a:ext cx="2017603" cy="4247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lt1"/>
                </a:solidFill>
                <a:latin typeface="Century Gothic"/>
                <a:ea typeface="Century Gothic"/>
                <a:cs typeface="Century Gothic"/>
                <a:sym typeface="Century Gothic"/>
              </a:rPr>
              <a:t>Weather</a:t>
            </a:r>
            <a:endParaRPr sz="1400" b="0" i="0" u="none" strike="noStrike" cap="none">
              <a:solidFill>
                <a:srgbClr val="000000"/>
              </a:solidFill>
              <a:latin typeface="Arial"/>
              <a:ea typeface="Arial"/>
              <a:cs typeface="Arial"/>
              <a:sym typeface="Arial"/>
            </a:endParaRPr>
          </a:p>
        </p:txBody>
      </p:sp>
      <p:sp>
        <p:nvSpPr>
          <p:cNvPr id="298" name="Google Shape;298;p36"/>
          <p:cNvSpPr txBox="1"/>
          <p:nvPr/>
        </p:nvSpPr>
        <p:spPr>
          <a:xfrm>
            <a:off x="6632870" y="1472608"/>
            <a:ext cx="1810983" cy="7571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lt1"/>
                </a:solidFill>
                <a:latin typeface="Century Gothic"/>
                <a:ea typeface="Century Gothic"/>
                <a:cs typeface="Century Gothic"/>
                <a:sym typeface="Century Gothic"/>
              </a:rPr>
              <a:t>Population</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chemeClr val="lt1"/>
                </a:solidFill>
                <a:latin typeface="Century Gothic"/>
                <a:ea typeface="Century Gothic"/>
                <a:cs typeface="Century Gothic"/>
                <a:sym typeface="Century Gothic"/>
              </a:rPr>
              <a:t>Density</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 calcmode="lin" valueType="num">
                                      <p:cBhvr additive="base">
                                        <p:cTn id="7" dur="500"/>
                                        <p:tgtEl>
                                          <p:spTgt spid="283"/>
                                        </p:tgtEl>
                                        <p:attrNameLst>
                                          <p:attrName>ppt_w</p:attrName>
                                        </p:attrNameLst>
                                      </p:cBhvr>
                                      <p:tavLst>
                                        <p:tav tm="0">
                                          <p:val>
                                            <p:strVal val="0"/>
                                          </p:val>
                                        </p:tav>
                                        <p:tav tm="100000">
                                          <p:val>
                                            <p:strVal val="#ppt_w"/>
                                          </p:val>
                                        </p:tav>
                                      </p:tavLst>
                                    </p:anim>
                                    <p:anim calcmode="lin" valueType="num">
                                      <p:cBhvr additive="base">
                                        <p:cTn id="8" dur="500"/>
                                        <p:tgtEl>
                                          <p:spTgt spid="28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85"/>
                                        </p:tgtEl>
                                        <p:attrNameLst>
                                          <p:attrName>style.visibility</p:attrName>
                                        </p:attrNameLst>
                                      </p:cBhvr>
                                      <p:to>
                                        <p:strVal val="visible"/>
                                      </p:to>
                                    </p:set>
                                    <p:anim calcmode="lin" valueType="num">
                                      <p:cBhvr additive="base">
                                        <p:cTn id="11" dur="500"/>
                                        <p:tgtEl>
                                          <p:spTgt spid="285"/>
                                        </p:tgtEl>
                                        <p:attrNameLst>
                                          <p:attrName>ppt_w</p:attrName>
                                        </p:attrNameLst>
                                      </p:cBhvr>
                                      <p:tavLst>
                                        <p:tav tm="0">
                                          <p:val>
                                            <p:strVal val="0"/>
                                          </p:val>
                                        </p:tav>
                                        <p:tav tm="100000">
                                          <p:val>
                                            <p:strVal val="#ppt_w"/>
                                          </p:val>
                                        </p:tav>
                                      </p:tavLst>
                                    </p:anim>
                                    <p:anim calcmode="lin" valueType="num">
                                      <p:cBhvr additive="base">
                                        <p:cTn id="12" dur="500"/>
                                        <p:tgtEl>
                                          <p:spTgt spid="285"/>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84"/>
                                        </p:tgtEl>
                                        <p:attrNameLst>
                                          <p:attrName>style.visibility</p:attrName>
                                        </p:attrNameLst>
                                      </p:cBhvr>
                                      <p:to>
                                        <p:strVal val="visible"/>
                                      </p:to>
                                    </p:set>
                                    <p:anim calcmode="lin" valueType="num">
                                      <p:cBhvr additive="base">
                                        <p:cTn id="15" dur="500"/>
                                        <p:tgtEl>
                                          <p:spTgt spid="284"/>
                                        </p:tgtEl>
                                        <p:attrNameLst>
                                          <p:attrName>ppt_w</p:attrName>
                                        </p:attrNameLst>
                                      </p:cBhvr>
                                      <p:tavLst>
                                        <p:tav tm="0">
                                          <p:val>
                                            <p:strVal val="0"/>
                                          </p:val>
                                        </p:tav>
                                        <p:tav tm="100000">
                                          <p:val>
                                            <p:strVal val="#ppt_w"/>
                                          </p:val>
                                        </p:tav>
                                      </p:tavLst>
                                    </p:anim>
                                    <p:anim calcmode="lin" valueType="num">
                                      <p:cBhvr additive="base">
                                        <p:cTn id="16" dur="500"/>
                                        <p:tgtEl>
                                          <p:spTgt spid="284"/>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86"/>
                                        </p:tgtEl>
                                        <p:attrNameLst>
                                          <p:attrName>style.visibility</p:attrName>
                                        </p:attrNameLst>
                                      </p:cBhvr>
                                      <p:to>
                                        <p:strVal val="visible"/>
                                      </p:to>
                                    </p:set>
                                    <p:anim calcmode="lin" valueType="num">
                                      <p:cBhvr additive="base">
                                        <p:cTn id="19" dur="500"/>
                                        <p:tgtEl>
                                          <p:spTgt spid="286"/>
                                        </p:tgtEl>
                                        <p:attrNameLst>
                                          <p:attrName>ppt_w</p:attrName>
                                        </p:attrNameLst>
                                      </p:cBhvr>
                                      <p:tavLst>
                                        <p:tav tm="0">
                                          <p:val>
                                            <p:strVal val="0"/>
                                          </p:val>
                                        </p:tav>
                                        <p:tav tm="100000">
                                          <p:val>
                                            <p:strVal val="#ppt_w"/>
                                          </p:val>
                                        </p:tav>
                                      </p:tavLst>
                                    </p:anim>
                                    <p:anim calcmode="lin" valueType="num">
                                      <p:cBhvr additive="base">
                                        <p:cTn id="20" dur="500"/>
                                        <p:tgtEl>
                                          <p:spTgt spid="28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87"/>
                                        </p:tgtEl>
                                        <p:attrNameLst>
                                          <p:attrName>style.visibility</p:attrName>
                                        </p:attrNameLst>
                                      </p:cBhvr>
                                      <p:to>
                                        <p:strVal val="visible"/>
                                      </p:to>
                                    </p:set>
                                    <p:anim calcmode="lin" valueType="num">
                                      <p:cBhvr additive="base">
                                        <p:cTn id="23" dur="500"/>
                                        <p:tgtEl>
                                          <p:spTgt spid="287"/>
                                        </p:tgtEl>
                                        <p:attrNameLst>
                                          <p:attrName>ppt_w</p:attrName>
                                        </p:attrNameLst>
                                      </p:cBhvr>
                                      <p:tavLst>
                                        <p:tav tm="0">
                                          <p:val>
                                            <p:strVal val="0"/>
                                          </p:val>
                                        </p:tav>
                                        <p:tav tm="100000">
                                          <p:val>
                                            <p:strVal val="#ppt_w"/>
                                          </p:val>
                                        </p:tav>
                                      </p:tavLst>
                                    </p:anim>
                                    <p:anim calcmode="lin" valueType="num">
                                      <p:cBhvr additive="base">
                                        <p:cTn id="24" dur="500"/>
                                        <p:tgtEl>
                                          <p:spTgt spid="287"/>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282"/>
                                        </p:tgtEl>
                                        <p:attrNameLst>
                                          <p:attrName>style.visibility</p:attrName>
                                        </p:attrNameLst>
                                      </p:cBhvr>
                                      <p:to>
                                        <p:strVal val="visible"/>
                                      </p:to>
                                    </p:set>
                                    <p:anim calcmode="lin" valueType="num">
                                      <p:cBhvr additive="base">
                                        <p:cTn id="27" dur="500"/>
                                        <p:tgtEl>
                                          <p:spTgt spid="282"/>
                                        </p:tgtEl>
                                        <p:attrNameLst>
                                          <p:attrName>ppt_w</p:attrName>
                                        </p:attrNameLst>
                                      </p:cBhvr>
                                      <p:tavLst>
                                        <p:tav tm="0">
                                          <p:val>
                                            <p:strVal val="0"/>
                                          </p:val>
                                        </p:tav>
                                        <p:tav tm="100000">
                                          <p:val>
                                            <p:strVal val="#ppt_w"/>
                                          </p:val>
                                        </p:tav>
                                      </p:tavLst>
                                    </p:anim>
                                    <p:anim calcmode="lin" valueType="num">
                                      <p:cBhvr additive="base">
                                        <p:cTn id="28" dur="500"/>
                                        <p:tgtEl>
                                          <p:spTgt spid="28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281"/>
                                        </p:tgtEl>
                                        <p:attrNameLst>
                                          <p:attrName>style.visibility</p:attrName>
                                        </p:attrNameLst>
                                      </p:cBhvr>
                                      <p:to>
                                        <p:strVal val="visible"/>
                                      </p:to>
                                    </p:set>
                                    <p:anim calcmode="lin" valueType="num">
                                      <p:cBhvr additive="base">
                                        <p:cTn id="31" dur="500"/>
                                        <p:tgtEl>
                                          <p:spTgt spid="281"/>
                                        </p:tgtEl>
                                        <p:attrNameLst>
                                          <p:attrName>ppt_w</p:attrName>
                                        </p:attrNameLst>
                                      </p:cBhvr>
                                      <p:tavLst>
                                        <p:tav tm="0">
                                          <p:val>
                                            <p:strVal val="0"/>
                                          </p:val>
                                        </p:tav>
                                        <p:tav tm="100000">
                                          <p:val>
                                            <p:strVal val="#ppt_w"/>
                                          </p:val>
                                        </p:tav>
                                      </p:tavLst>
                                    </p:anim>
                                    <p:anim calcmode="lin" valueType="num">
                                      <p:cBhvr additive="base">
                                        <p:cTn id="32" dur="500"/>
                                        <p:tgtEl>
                                          <p:spTgt spid="281"/>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297"/>
                                        </p:tgtEl>
                                        <p:attrNameLst>
                                          <p:attrName>style.visibility</p:attrName>
                                        </p:attrNameLst>
                                      </p:cBhvr>
                                      <p:to>
                                        <p:strVal val="visible"/>
                                      </p:to>
                                    </p:set>
                                    <p:anim calcmode="lin" valueType="num">
                                      <p:cBhvr additive="base">
                                        <p:cTn id="37" dur="500"/>
                                        <p:tgtEl>
                                          <p:spTgt spid="297"/>
                                        </p:tgtEl>
                                        <p:attrNameLst>
                                          <p:attrName>ppt_y</p:attrName>
                                        </p:attrNameLst>
                                      </p:cBhvr>
                                      <p:tavLst>
                                        <p:tav tm="0">
                                          <p:val>
                                            <p:strVal val="#ppt_y-1"/>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293"/>
                                        </p:tgtEl>
                                        <p:attrNameLst>
                                          <p:attrName>style.visibility</p:attrName>
                                        </p:attrNameLst>
                                      </p:cBhvr>
                                      <p:to>
                                        <p:strVal val="visible"/>
                                      </p:to>
                                    </p:set>
                                    <p:anim calcmode="lin" valueType="num">
                                      <p:cBhvr additive="base">
                                        <p:cTn id="40" dur="500"/>
                                        <p:tgtEl>
                                          <p:spTgt spid="29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0"/>
                                        </p:tgtEl>
                                        <p:attrNameLst>
                                          <p:attrName>style.visibility</p:attrName>
                                        </p:attrNameLst>
                                      </p:cBhvr>
                                      <p:to>
                                        <p:strVal val="visible"/>
                                      </p:to>
                                    </p:set>
                                    <p:animEffect transition="in" filter="fade">
                                      <p:cBhvr>
                                        <p:cTn id="45" dur="500"/>
                                        <p:tgtEl>
                                          <p:spTgt spid="290"/>
                                        </p:tgtEl>
                                      </p:cBhvr>
                                    </p:animEffect>
                                  </p:childTnLst>
                                </p:cTn>
                              </p:par>
                              <p:par>
                                <p:cTn id="46" presetID="10" presetClass="entr" presetSubtype="0" fill="hold" nodeType="withEffect">
                                  <p:stCondLst>
                                    <p:cond delay="0"/>
                                  </p:stCondLst>
                                  <p:childTnLst>
                                    <p:set>
                                      <p:cBhvr>
                                        <p:cTn id="47" dur="1" fill="hold">
                                          <p:stCondLst>
                                            <p:cond delay="0"/>
                                          </p:stCondLst>
                                        </p:cTn>
                                        <p:tgtEl>
                                          <p:spTgt spid="289"/>
                                        </p:tgtEl>
                                        <p:attrNameLst>
                                          <p:attrName>style.visibility</p:attrName>
                                        </p:attrNameLst>
                                      </p:cBhvr>
                                      <p:to>
                                        <p:strVal val="visible"/>
                                      </p:to>
                                    </p:set>
                                    <p:animEffect transition="in" filter="fade">
                                      <p:cBhvr>
                                        <p:cTn id="48" dur="500"/>
                                        <p:tgtEl>
                                          <p:spTgt spid="289"/>
                                        </p:tgtEl>
                                      </p:cBhvr>
                                    </p:animEffect>
                                  </p:childTnLst>
                                </p:cTn>
                              </p:par>
                              <p:par>
                                <p:cTn id="49" presetID="10" presetClass="entr" presetSubtype="0" fill="hold" nodeType="withEffect">
                                  <p:stCondLst>
                                    <p:cond delay="0"/>
                                  </p:stCondLst>
                                  <p:childTnLst>
                                    <p:set>
                                      <p:cBhvr>
                                        <p:cTn id="50" dur="1" fill="hold">
                                          <p:stCondLst>
                                            <p:cond delay="0"/>
                                          </p:stCondLst>
                                        </p:cTn>
                                        <p:tgtEl>
                                          <p:spTgt spid="291"/>
                                        </p:tgtEl>
                                        <p:attrNameLst>
                                          <p:attrName>style.visibility</p:attrName>
                                        </p:attrNameLst>
                                      </p:cBhvr>
                                      <p:to>
                                        <p:strVal val="visible"/>
                                      </p:to>
                                    </p:set>
                                    <p:animEffect transition="in" filter="fade">
                                      <p:cBhvr>
                                        <p:cTn id="51" dur="500"/>
                                        <p:tgtEl>
                                          <p:spTgt spid="291"/>
                                        </p:tgtEl>
                                      </p:cBhvr>
                                    </p:animEffect>
                                  </p:childTnLst>
                                </p:cTn>
                              </p:par>
                              <p:par>
                                <p:cTn id="52" presetID="10" presetClass="entr" presetSubtype="0" fill="hold" nodeType="withEffect">
                                  <p:stCondLst>
                                    <p:cond delay="0"/>
                                  </p:stCondLst>
                                  <p:childTnLst>
                                    <p:set>
                                      <p:cBhvr>
                                        <p:cTn id="53" dur="1" fill="hold">
                                          <p:stCondLst>
                                            <p:cond delay="0"/>
                                          </p:stCondLst>
                                        </p:cTn>
                                        <p:tgtEl>
                                          <p:spTgt spid="292"/>
                                        </p:tgtEl>
                                        <p:attrNameLst>
                                          <p:attrName>style.visibility</p:attrName>
                                        </p:attrNameLst>
                                      </p:cBhvr>
                                      <p:to>
                                        <p:strVal val="visible"/>
                                      </p:to>
                                    </p:set>
                                    <p:animEffect transition="in" filter="fade">
                                      <p:cBhvr>
                                        <p:cTn id="54" dur="500"/>
                                        <p:tgtEl>
                                          <p:spTgt spid="292"/>
                                        </p:tgtEl>
                                      </p:cBhvr>
                                    </p:animEffect>
                                  </p:childTnLst>
                                </p:cTn>
                              </p:par>
                              <p:par>
                                <p:cTn id="55" presetID="10" presetClass="entr" presetSubtype="0" fill="hold" nodeType="withEffect">
                                  <p:stCondLst>
                                    <p:cond delay="0"/>
                                  </p:stCondLst>
                                  <p:childTnLst>
                                    <p:set>
                                      <p:cBhvr>
                                        <p:cTn id="56" dur="1" fill="hold">
                                          <p:stCondLst>
                                            <p:cond delay="0"/>
                                          </p:stCondLst>
                                        </p:cTn>
                                        <p:tgtEl>
                                          <p:spTgt spid="298"/>
                                        </p:tgtEl>
                                        <p:attrNameLst>
                                          <p:attrName>style.visibility</p:attrName>
                                        </p:attrNameLst>
                                      </p:cBhvr>
                                      <p:to>
                                        <p:strVal val="visible"/>
                                      </p:to>
                                    </p:set>
                                    <p:animEffect transition="in" filter="fade">
                                      <p:cBhvr>
                                        <p:cTn id="57"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7"/>
          <p:cNvSpPr txBox="1">
            <a:spLocks noGrp="1"/>
          </p:cNvSpPr>
          <p:nvPr>
            <p:ph type="title"/>
          </p:nvPr>
        </p:nvSpPr>
        <p:spPr>
          <a:xfrm>
            <a:off x="1217614" y="274638"/>
            <a:ext cx="9753600" cy="1325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MOSQUITO</a:t>
            </a:r>
            <a:endParaRPr/>
          </a:p>
        </p:txBody>
      </p:sp>
      <p:sp>
        <p:nvSpPr>
          <p:cNvPr id="305" name="Google Shape;305;p37"/>
          <p:cNvSpPr txBox="1">
            <a:spLocks noGrp="1"/>
          </p:cNvSpPr>
          <p:nvPr>
            <p:ph type="body" idx="1"/>
          </p:nvPr>
        </p:nvSpPr>
        <p:spPr>
          <a:xfrm>
            <a:off x="1217601" y="2142800"/>
            <a:ext cx="9753600" cy="4343400"/>
          </a:xfrm>
          <a:prstGeom prst="rect">
            <a:avLst/>
          </a:prstGeom>
        </p:spPr>
        <p:txBody>
          <a:bodyPr spcFirstLastPara="1" wrap="square" lIns="91425" tIns="45700" rIns="91425" bIns="45700" anchor="t" anchorCtr="0">
            <a:normAutofit/>
          </a:bodyPr>
          <a:lstStyle/>
          <a:p>
            <a:pPr marL="0" lvl="0" indent="0" algn="l" rtl="0">
              <a:spcBef>
                <a:spcPts val="1800"/>
              </a:spcBef>
              <a:spcAft>
                <a:spcPts val="0"/>
              </a:spcAft>
              <a:buNone/>
            </a:pPr>
            <a:r>
              <a:rPr lang="en-US"/>
              <a:t>Zikavirus is a mosquito-borne disease generally caused by Aedes vector family.</a:t>
            </a:r>
            <a:endParaRPr/>
          </a:p>
          <a:p>
            <a:pPr marL="0" lvl="0" indent="0" algn="l" rtl="0">
              <a:spcBef>
                <a:spcPts val="1800"/>
              </a:spcBef>
              <a:spcAft>
                <a:spcPts val="0"/>
              </a:spcAft>
              <a:buNone/>
            </a:pPr>
            <a:r>
              <a:rPr lang="en-US"/>
              <a:t>Ae. aegypti is native to Africa while Ae. albopictus also known as asian tiger mosquito originates from Asia; both species now have a worldwide distribution. </a:t>
            </a:r>
            <a:endParaRPr/>
          </a:p>
          <a:p>
            <a:pPr marL="0" lvl="0" indent="0" algn="l" rtl="0">
              <a:spcBef>
                <a:spcPts val="1800"/>
              </a:spcBef>
              <a:spcAft>
                <a:spcPts val="0"/>
              </a:spcAft>
              <a:buNone/>
            </a:pPr>
            <a:r>
              <a:rPr lang="en-US"/>
              <a:t>Ae. aegypti invaded in Americas back in 1600 during slave trade from Africa while Ae. albopictus was recently found out in Texas in 1985.</a:t>
            </a:r>
            <a:endParaRPr/>
          </a:p>
        </p:txBody>
      </p:sp>
      <p:pic>
        <p:nvPicPr>
          <p:cNvPr id="306" name="Google Shape;306;p37"/>
          <p:cNvPicPr preferRelativeResize="0"/>
          <p:nvPr/>
        </p:nvPicPr>
        <p:blipFill rotWithShape="1">
          <a:blip r:embed="rId3">
            <a:alphaModFix/>
          </a:blip>
          <a:srcRect/>
          <a:stretch/>
        </p:blipFill>
        <p:spPr>
          <a:xfrm>
            <a:off x="7733175" y="106475"/>
            <a:ext cx="3802500" cy="2521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title"/>
          </p:nvPr>
        </p:nvSpPr>
        <p:spPr>
          <a:xfrm>
            <a:off x="684213" y="685800"/>
            <a:ext cx="3886200" cy="914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POPULATION DENSITY</a:t>
            </a:r>
            <a:endParaRPr/>
          </a:p>
        </p:txBody>
      </p:sp>
      <p:pic>
        <p:nvPicPr>
          <p:cNvPr id="312" name="Google Shape;312;p38"/>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313" name="Google Shape;313;p38"/>
          <p:cNvPicPr preferRelativeResize="0"/>
          <p:nvPr/>
        </p:nvPicPr>
        <p:blipFill rotWithShape="1">
          <a:blip r:embed="rId4">
            <a:alphaModFix/>
          </a:blip>
          <a:srcRect/>
          <a:stretch/>
        </p:blipFill>
        <p:spPr>
          <a:xfrm>
            <a:off x="6246812" y="2211043"/>
            <a:ext cx="4705350" cy="3140763"/>
          </a:xfrm>
          <a:prstGeom prst="rect">
            <a:avLst/>
          </a:prstGeom>
          <a:noFill/>
          <a:ln>
            <a:noFill/>
          </a:ln>
        </p:spPr>
      </p:pic>
      <p:graphicFrame>
        <p:nvGraphicFramePr>
          <p:cNvPr id="314" name="Google Shape;314;p38"/>
          <p:cNvGraphicFramePr/>
          <p:nvPr/>
        </p:nvGraphicFramePr>
        <p:xfrm>
          <a:off x="273051" y="2590800"/>
          <a:ext cx="4708500" cy="2381270"/>
        </p:xfrm>
        <a:graphic>
          <a:graphicData uri="http://schemas.openxmlformats.org/drawingml/2006/table">
            <a:tbl>
              <a:tblPr firstRow="1" bandRow="1">
                <a:noFill/>
                <a:tableStyleId>{A7D8940D-88FC-4A0C-AC74-6E40E916EBEE}</a:tableStyleId>
              </a:tblPr>
              <a:tblGrid>
                <a:gridCol w="1569500">
                  <a:extLst>
                    <a:ext uri="{9D8B030D-6E8A-4147-A177-3AD203B41FA5}">
                      <a16:colId xmlns:a16="http://schemas.microsoft.com/office/drawing/2014/main" val="20000"/>
                    </a:ext>
                  </a:extLst>
                </a:gridCol>
                <a:gridCol w="1569500">
                  <a:extLst>
                    <a:ext uri="{9D8B030D-6E8A-4147-A177-3AD203B41FA5}">
                      <a16:colId xmlns:a16="http://schemas.microsoft.com/office/drawing/2014/main" val="20001"/>
                    </a:ext>
                  </a:extLst>
                </a:gridCol>
                <a:gridCol w="1569500">
                  <a:extLst>
                    <a:ext uri="{9D8B030D-6E8A-4147-A177-3AD203B41FA5}">
                      <a16:colId xmlns:a16="http://schemas.microsoft.com/office/drawing/2014/main" val="20002"/>
                    </a:ext>
                  </a:extLst>
                </a:gridCol>
              </a:tblGrid>
              <a:tr h="5524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Country</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No. of cases</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Density</a:t>
                      </a:r>
                      <a:endParaRPr sz="1400" u="none" strike="noStrike" cap="none"/>
                    </a:p>
                  </a:txBody>
                  <a:tcPr marL="91450" marR="91450" marT="45725" marB="45725" anchor="ctr"/>
                </a:tc>
                <a:extLst>
                  <a:ext uri="{0D108BD9-81ED-4DB2-BD59-A6C34878D82A}">
                    <a16:rowId xmlns:a16="http://schemas.microsoft.com/office/drawing/2014/main" val="10000"/>
                  </a:ext>
                </a:extLst>
              </a:tr>
              <a:tr h="5524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Panama Metro Las_Garzas</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9389432</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1966.26</a:t>
                      </a:r>
                      <a:endParaRPr sz="1400" u="none" strike="noStrike" cap="none"/>
                    </a:p>
                  </a:txBody>
                  <a:tcPr marL="91450" marR="91450" marT="45725" marB="45725" anchor="ctr"/>
                </a:tc>
                <a:extLst>
                  <a:ext uri="{0D108BD9-81ED-4DB2-BD59-A6C34878D82A}">
                    <a16:rowId xmlns:a16="http://schemas.microsoft.com/office/drawing/2014/main" val="10001"/>
                  </a:ext>
                </a:extLst>
              </a:tr>
              <a:tr h="5524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United States Puerto Rico</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Century Gothic"/>
                        <a:buNone/>
                      </a:pPr>
                      <a:r>
                        <a:rPr lang="en-US" sz="1800" u="none" strike="noStrike" cap="none"/>
                        <a:t>19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Century Gothic"/>
                        <a:buNone/>
                      </a:pPr>
                      <a:r>
                        <a:rPr lang="en-US" sz="1800" u="none" strike="noStrike" cap="none">
                          <a:solidFill>
                            <a:schemeClr val="dk1"/>
                          </a:solidFill>
                        </a:rPr>
                        <a:t>24970.13</a:t>
                      </a:r>
                      <a:endParaRPr sz="1800" u="none" strike="noStrike" cap="none"/>
                    </a:p>
                  </a:txBody>
                  <a:tcPr marL="91450" marR="91450" marT="45725" marB="45725" anchor="ct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title"/>
          </p:nvPr>
        </p:nvSpPr>
        <p:spPr>
          <a:xfrm>
            <a:off x="684213" y="685800"/>
            <a:ext cx="3886200" cy="838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WEATHER</a:t>
            </a:r>
            <a:endParaRPr/>
          </a:p>
        </p:txBody>
      </p:sp>
      <p:sp>
        <p:nvSpPr>
          <p:cNvPr id="320" name="Google Shape;320;p39"/>
          <p:cNvSpPr txBox="1">
            <a:spLocks noGrp="1"/>
          </p:cNvSpPr>
          <p:nvPr>
            <p:ph type="body" idx="2"/>
          </p:nvPr>
        </p:nvSpPr>
        <p:spPr>
          <a:xfrm>
            <a:off x="684213" y="1842758"/>
            <a:ext cx="3886200" cy="4624330"/>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lnSpc>
                <a:spcPct val="107000"/>
              </a:lnSpc>
              <a:spcBef>
                <a:spcPts val="0"/>
              </a:spcBef>
              <a:spcAft>
                <a:spcPts val="0"/>
              </a:spcAft>
              <a:buSzPct val="79998"/>
              <a:buNone/>
            </a:pPr>
            <a:r>
              <a:rPr lang="en-US" sz="1800" b="1">
                <a:solidFill>
                  <a:schemeClr val="dk2"/>
                </a:solidFill>
                <a:latin typeface="Calibri"/>
                <a:ea typeface="Calibri"/>
                <a:cs typeface="Calibri"/>
                <a:sym typeface="Calibri"/>
              </a:rPr>
              <a:t>Tropical zone</a:t>
            </a:r>
            <a:endParaRPr sz="1800" b="1">
              <a:solidFill>
                <a:schemeClr val="dk2"/>
              </a:solidFill>
              <a:latin typeface="Calibri"/>
              <a:ea typeface="Calibri"/>
              <a:cs typeface="Calibri"/>
              <a:sym typeface="Calibri"/>
            </a:endParaRPr>
          </a:p>
          <a:p>
            <a:pPr marL="0" marR="0" lvl="0" indent="0" algn="l" rtl="0">
              <a:lnSpc>
                <a:spcPct val="107000"/>
              </a:lnSpc>
              <a:spcBef>
                <a:spcPts val="0"/>
              </a:spcBef>
              <a:spcAft>
                <a:spcPts val="0"/>
              </a:spcAft>
              <a:buSzPct val="79999"/>
              <a:buNone/>
            </a:pPr>
            <a:endParaRPr b="1">
              <a:solidFill>
                <a:schemeClr val="dk2"/>
              </a:solidFill>
              <a:latin typeface="Calibri"/>
              <a:ea typeface="Calibri"/>
              <a:cs typeface="Calibri"/>
              <a:sym typeface="Calibri"/>
            </a:endParaRPr>
          </a:p>
          <a:p>
            <a:pPr marL="342900" marR="0" lvl="0" indent="-373874" algn="l" rtl="0">
              <a:lnSpc>
                <a:spcPct val="107000"/>
              </a:lnSpc>
              <a:spcBef>
                <a:spcPts val="0"/>
              </a:spcBef>
              <a:spcAft>
                <a:spcPts val="0"/>
              </a:spcAft>
              <a:buSzPct val="100000"/>
              <a:buFont typeface="Noto Sans Symbols"/>
              <a:buChar char="∙"/>
            </a:pPr>
            <a:r>
              <a:rPr lang="en-US" sz="1933">
                <a:latin typeface="Calibri"/>
                <a:ea typeface="Calibri"/>
                <a:cs typeface="Calibri"/>
                <a:sym typeface="Calibri"/>
              </a:rPr>
              <a:t>These are the regions where fixed months of any particular season is observed.</a:t>
            </a:r>
            <a:endParaRPr sz="1933"/>
          </a:p>
          <a:p>
            <a:pPr marL="342900" marR="0" lvl="0" indent="-373874" algn="l" rtl="0">
              <a:lnSpc>
                <a:spcPct val="107000"/>
              </a:lnSpc>
              <a:spcBef>
                <a:spcPts val="0"/>
              </a:spcBef>
              <a:spcAft>
                <a:spcPts val="0"/>
              </a:spcAft>
              <a:buSzPct val="100000"/>
              <a:buFont typeface="Noto Sans Symbols"/>
              <a:buChar char="∙"/>
            </a:pPr>
            <a:r>
              <a:rPr lang="en-US" sz="1933">
                <a:latin typeface="Calibri"/>
                <a:ea typeface="Calibri"/>
                <a:cs typeface="Calibri"/>
                <a:sym typeface="Calibri"/>
              </a:rPr>
              <a:t>Precipitation only falls during the summer months, usually from may-august with June and July having the heaviest rain</a:t>
            </a:r>
            <a:endParaRPr sz="1933"/>
          </a:p>
          <a:p>
            <a:pPr marL="0" marR="0" lvl="0" indent="0" algn="l" rtl="0">
              <a:lnSpc>
                <a:spcPct val="107000"/>
              </a:lnSpc>
              <a:spcBef>
                <a:spcPts val="800"/>
              </a:spcBef>
              <a:spcAft>
                <a:spcPts val="0"/>
              </a:spcAft>
              <a:buSzPct val="79999"/>
              <a:buNone/>
            </a:pPr>
            <a:r>
              <a:rPr lang="en-US" sz="1800">
                <a:solidFill>
                  <a:srgbClr val="FF0000"/>
                </a:solidFill>
                <a:latin typeface="Calibri"/>
                <a:ea typeface="Calibri"/>
                <a:cs typeface="Calibri"/>
                <a:sym typeface="Calibri"/>
              </a:rPr>
              <a:t> </a:t>
            </a:r>
            <a:endParaRPr sz="1800">
              <a:latin typeface="Calibri"/>
              <a:ea typeface="Calibri"/>
              <a:cs typeface="Calibri"/>
              <a:sym typeface="Calibri"/>
            </a:endParaRPr>
          </a:p>
          <a:p>
            <a:pPr marL="0" marR="0" lvl="0" indent="0" algn="l" rtl="0">
              <a:lnSpc>
                <a:spcPct val="107000"/>
              </a:lnSpc>
              <a:spcBef>
                <a:spcPts val="800"/>
              </a:spcBef>
              <a:spcAft>
                <a:spcPts val="0"/>
              </a:spcAft>
              <a:buSzPct val="79999"/>
              <a:buNone/>
            </a:pPr>
            <a:r>
              <a:rPr lang="en-US" sz="1800" b="1">
                <a:solidFill>
                  <a:schemeClr val="dk2"/>
                </a:solidFill>
                <a:latin typeface="Calibri"/>
                <a:ea typeface="Calibri"/>
                <a:cs typeface="Calibri"/>
                <a:sym typeface="Calibri"/>
              </a:rPr>
              <a:t>Subtropical zone</a:t>
            </a:r>
            <a:endParaRPr/>
          </a:p>
          <a:p>
            <a:pPr marL="342900" marR="0" lvl="0" indent="-348635" algn="l" rtl="0">
              <a:lnSpc>
                <a:spcPct val="107000"/>
              </a:lnSpc>
              <a:spcBef>
                <a:spcPts val="800"/>
              </a:spcBef>
              <a:spcAft>
                <a:spcPts val="0"/>
              </a:spcAft>
              <a:buSzPct val="81113"/>
              <a:buFont typeface="Noto Sans Symbols"/>
              <a:buChar char="∙"/>
            </a:pPr>
            <a:r>
              <a:rPr lang="en-US" sz="1906">
                <a:latin typeface="Calibri"/>
                <a:ea typeface="Calibri"/>
                <a:cs typeface="Calibri"/>
                <a:sym typeface="Calibri"/>
              </a:rPr>
              <a:t>These are the regions where there is no fixed period of a particular season.</a:t>
            </a:r>
            <a:endParaRPr sz="1906"/>
          </a:p>
          <a:p>
            <a:pPr marL="342900" marR="0" lvl="0" indent="-348635" algn="l" rtl="0">
              <a:lnSpc>
                <a:spcPct val="107000"/>
              </a:lnSpc>
              <a:spcBef>
                <a:spcPts val="0"/>
              </a:spcBef>
              <a:spcAft>
                <a:spcPts val="0"/>
              </a:spcAft>
              <a:buSzPct val="81113"/>
              <a:buFont typeface="Noto Sans Symbols"/>
              <a:buChar char="∙"/>
            </a:pPr>
            <a:r>
              <a:rPr lang="en-US" sz="1906">
                <a:latin typeface="Calibri"/>
                <a:ea typeface="Calibri"/>
                <a:cs typeface="Calibri"/>
                <a:sym typeface="Calibri"/>
              </a:rPr>
              <a:t>Summer, the average temperature is between 70 and 80 degrees</a:t>
            </a:r>
            <a:endParaRPr sz="1906"/>
          </a:p>
          <a:p>
            <a:pPr marL="342900" marR="0" lvl="0" indent="-348635" algn="l" rtl="0">
              <a:lnSpc>
                <a:spcPct val="107000"/>
              </a:lnSpc>
              <a:spcBef>
                <a:spcPts val="0"/>
              </a:spcBef>
              <a:spcAft>
                <a:spcPts val="0"/>
              </a:spcAft>
              <a:buSzPct val="81113"/>
              <a:buFont typeface="Noto Sans Symbols"/>
              <a:buChar char="∙"/>
            </a:pPr>
            <a:r>
              <a:rPr lang="en-US" sz="1906">
                <a:latin typeface="Calibri"/>
                <a:ea typeface="Calibri"/>
                <a:cs typeface="Calibri"/>
                <a:sym typeface="Calibri"/>
              </a:rPr>
              <a:t>Rain falls throughout the year.</a:t>
            </a:r>
            <a:endParaRPr sz="1906"/>
          </a:p>
          <a:p>
            <a:pPr marL="342900" marR="0" lvl="0" indent="-348635" algn="l" rtl="0">
              <a:lnSpc>
                <a:spcPct val="107000"/>
              </a:lnSpc>
              <a:spcBef>
                <a:spcPts val="0"/>
              </a:spcBef>
              <a:spcAft>
                <a:spcPts val="0"/>
              </a:spcAft>
              <a:buSzPct val="81113"/>
              <a:buFont typeface="Noto Sans Symbols"/>
              <a:buChar char="∙"/>
            </a:pPr>
            <a:r>
              <a:rPr lang="en-US" sz="1906">
                <a:latin typeface="Calibri"/>
                <a:ea typeface="Calibri"/>
                <a:cs typeface="Calibri"/>
                <a:sym typeface="Calibri"/>
              </a:rPr>
              <a:t>There are 9/10 days with rainfall per month from October to April.</a:t>
            </a:r>
            <a:endParaRPr sz="1906">
              <a:latin typeface="Calibri"/>
              <a:ea typeface="Calibri"/>
              <a:cs typeface="Calibri"/>
              <a:sym typeface="Calibri"/>
            </a:endParaRPr>
          </a:p>
          <a:p>
            <a:pPr marL="342900" marR="0" lvl="0" indent="-342901" algn="l" rtl="0">
              <a:lnSpc>
                <a:spcPct val="107000"/>
              </a:lnSpc>
              <a:spcBef>
                <a:spcPts val="0"/>
              </a:spcBef>
              <a:spcAft>
                <a:spcPts val="0"/>
              </a:spcAft>
              <a:buSzPct val="79999"/>
              <a:buFont typeface="Calibri"/>
              <a:buChar char="∙"/>
            </a:pPr>
            <a:endParaRPr>
              <a:latin typeface="Calibri"/>
              <a:ea typeface="Calibri"/>
              <a:cs typeface="Calibri"/>
              <a:sym typeface="Calibri"/>
            </a:endParaRPr>
          </a:p>
        </p:txBody>
      </p:sp>
      <p:pic>
        <p:nvPicPr>
          <p:cNvPr id="321" name="Google Shape;321;p39" descr="what is a climate zone"/>
          <p:cNvPicPr preferRelativeResize="0"/>
          <p:nvPr/>
        </p:nvPicPr>
        <p:blipFill rotWithShape="1">
          <a:blip r:embed="rId3">
            <a:alphaModFix/>
          </a:blip>
          <a:srcRect t="5531"/>
          <a:stretch/>
        </p:blipFill>
        <p:spPr>
          <a:xfrm>
            <a:off x="5332412" y="2981711"/>
            <a:ext cx="6702425" cy="3485377"/>
          </a:xfrm>
          <a:prstGeom prst="rect">
            <a:avLst/>
          </a:prstGeom>
          <a:noFill/>
          <a:ln>
            <a:noFill/>
          </a:ln>
        </p:spPr>
      </p:pic>
      <p:pic>
        <p:nvPicPr>
          <p:cNvPr id="322" name="Google Shape;322;p39"/>
          <p:cNvPicPr preferRelativeResize="0"/>
          <p:nvPr/>
        </p:nvPicPr>
        <p:blipFill rotWithShape="1">
          <a:blip r:embed="rId4">
            <a:alphaModFix/>
          </a:blip>
          <a:srcRect/>
          <a:stretch/>
        </p:blipFill>
        <p:spPr>
          <a:xfrm>
            <a:off x="10586553" y="304800"/>
            <a:ext cx="1074117" cy="352812"/>
          </a:xfrm>
          <a:prstGeom prst="rect">
            <a:avLst/>
          </a:prstGeom>
          <a:noFill/>
          <a:ln>
            <a:noFill/>
          </a:ln>
        </p:spPr>
      </p:pic>
      <p:pic>
        <p:nvPicPr>
          <p:cNvPr id="323" name="Google Shape;323;p39"/>
          <p:cNvPicPr preferRelativeResize="0"/>
          <p:nvPr/>
        </p:nvPicPr>
        <p:blipFill rotWithShape="1">
          <a:blip r:embed="rId5">
            <a:alphaModFix/>
          </a:blip>
          <a:srcRect/>
          <a:stretch/>
        </p:blipFill>
        <p:spPr>
          <a:xfrm>
            <a:off x="8131890" y="1369480"/>
            <a:ext cx="737533" cy="829725"/>
          </a:xfrm>
          <a:prstGeom prst="rect">
            <a:avLst/>
          </a:prstGeom>
          <a:noFill/>
          <a:ln>
            <a:noFill/>
          </a:ln>
        </p:spPr>
      </p:pic>
      <p:pic>
        <p:nvPicPr>
          <p:cNvPr id="324" name="Google Shape;324;p39"/>
          <p:cNvPicPr preferRelativeResize="0"/>
          <p:nvPr/>
        </p:nvPicPr>
        <p:blipFill rotWithShape="1">
          <a:blip r:embed="rId6">
            <a:alphaModFix/>
          </a:blip>
          <a:srcRect/>
          <a:stretch/>
        </p:blipFill>
        <p:spPr>
          <a:xfrm>
            <a:off x="6924985" y="1135163"/>
            <a:ext cx="964039" cy="707595"/>
          </a:xfrm>
          <a:prstGeom prst="rect">
            <a:avLst/>
          </a:prstGeom>
          <a:noFill/>
          <a:ln>
            <a:noFill/>
          </a:ln>
        </p:spPr>
      </p:pic>
      <p:pic>
        <p:nvPicPr>
          <p:cNvPr id="325" name="Google Shape;325;p39"/>
          <p:cNvPicPr preferRelativeResize="0"/>
          <p:nvPr/>
        </p:nvPicPr>
        <p:blipFill rotWithShape="1">
          <a:blip r:embed="rId7">
            <a:alphaModFix/>
          </a:blip>
          <a:srcRect/>
          <a:stretch/>
        </p:blipFill>
        <p:spPr>
          <a:xfrm>
            <a:off x="9142412" y="1263658"/>
            <a:ext cx="964039" cy="520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528155" y="542687"/>
            <a:ext cx="9753600" cy="70149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1800"/>
              <a:buNone/>
            </a:pPr>
            <a:r>
              <a:rPr lang="en-US"/>
              <a:t>Tropical and sub-tropical analysis</a:t>
            </a:r>
            <a:endParaRPr/>
          </a:p>
        </p:txBody>
      </p:sp>
      <p:pic>
        <p:nvPicPr>
          <p:cNvPr id="331" name="Google Shape;331;p40"/>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332" name="Google Shape;332;p40" descr="what is a climate zone"/>
          <p:cNvPicPr preferRelativeResize="0"/>
          <p:nvPr/>
        </p:nvPicPr>
        <p:blipFill rotWithShape="1">
          <a:blip r:embed="rId4">
            <a:alphaModFix/>
          </a:blip>
          <a:srcRect t="5531"/>
          <a:stretch/>
        </p:blipFill>
        <p:spPr>
          <a:xfrm>
            <a:off x="126610" y="3030669"/>
            <a:ext cx="5598942" cy="2911546"/>
          </a:xfrm>
          <a:prstGeom prst="rect">
            <a:avLst/>
          </a:prstGeom>
          <a:noFill/>
          <a:ln>
            <a:noFill/>
          </a:ln>
        </p:spPr>
      </p:pic>
      <p:pic>
        <p:nvPicPr>
          <p:cNvPr id="333" name="Google Shape;333;p40"/>
          <p:cNvPicPr preferRelativeResize="0"/>
          <p:nvPr/>
        </p:nvPicPr>
        <p:blipFill rotWithShape="1">
          <a:blip r:embed="rId5">
            <a:alphaModFix/>
          </a:blip>
          <a:srcRect l="42850" t="1192" b="29066"/>
          <a:stretch/>
        </p:blipFill>
        <p:spPr>
          <a:xfrm>
            <a:off x="5810752" y="2278504"/>
            <a:ext cx="6378073" cy="437551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217625" y="274650"/>
            <a:ext cx="9753600" cy="11199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1800"/>
              <a:buNone/>
            </a:pPr>
            <a:r>
              <a:rPr lang="en-US"/>
              <a:t>INTRODUCTION</a:t>
            </a:r>
            <a:endParaRPr/>
          </a:p>
        </p:txBody>
      </p:sp>
      <p:sp>
        <p:nvSpPr>
          <p:cNvPr id="96" name="Google Shape;96;p14"/>
          <p:cNvSpPr txBox="1"/>
          <p:nvPr/>
        </p:nvSpPr>
        <p:spPr>
          <a:xfrm>
            <a:off x="1087725" y="1935325"/>
            <a:ext cx="10013400" cy="35280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15000"/>
              </a:lnSpc>
              <a:spcBef>
                <a:spcPts val="0"/>
              </a:spcBef>
              <a:spcAft>
                <a:spcPts val="0"/>
              </a:spcAft>
              <a:buClr>
                <a:srgbClr val="424142"/>
              </a:buClr>
              <a:buSzPts val="2400"/>
              <a:buFont typeface="Century Gothic"/>
              <a:buChar char="❖"/>
            </a:pPr>
            <a:r>
              <a:rPr lang="en-US" sz="2400" b="0" i="0" u="none" strike="noStrike" cap="none">
                <a:solidFill>
                  <a:srgbClr val="424142"/>
                </a:solidFill>
                <a:latin typeface="Century Gothic"/>
                <a:ea typeface="Century Gothic"/>
                <a:cs typeface="Century Gothic"/>
                <a:sym typeface="Century Gothic"/>
              </a:rPr>
              <a:t>An </a:t>
            </a:r>
            <a:r>
              <a:rPr lang="en-US" sz="2400" b="1" i="0" u="none" strike="noStrike" cap="none">
                <a:solidFill>
                  <a:srgbClr val="424142"/>
                </a:solidFill>
                <a:latin typeface="Century Gothic"/>
                <a:ea typeface="Century Gothic"/>
                <a:cs typeface="Century Gothic"/>
                <a:sym typeface="Century Gothic"/>
              </a:rPr>
              <a:t>epidemic </a:t>
            </a:r>
            <a:r>
              <a:rPr lang="en-US" sz="2400" b="0" i="0" u="none" strike="noStrike" cap="none">
                <a:solidFill>
                  <a:srgbClr val="424142"/>
                </a:solidFill>
                <a:latin typeface="Century Gothic"/>
                <a:ea typeface="Century Gothic"/>
                <a:cs typeface="Century Gothic"/>
                <a:sym typeface="Century Gothic"/>
              </a:rPr>
              <a:t>is an occurrence of disease that is temporarily of high prevalence.</a:t>
            </a:r>
            <a:endParaRPr sz="2400" b="0" i="0" u="none" strike="noStrike" cap="none">
              <a:solidFill>
                <a:srgbClr val="424142"/>
              </a:solidFill>
              <a:latin typeface="Century Gothic"/>
              <a:ea typeface="Century Gothic"/>
              <a:cs typeface="Century Gothic"/>
              <a:sym typeface="Century Gothic"/>
            </a:endParaRPr>
          </a:p>
          <a:p>
            <a:pPr marL="457200" marR="0" lvl="0" indent="-381000" algn="l" rtl="0">
              <a:lnSpc>
                <a:spcPct val="115000"/>
              </a:lnSpc>
              <a:spcBef>
                <a:spcPts val="0"/>
              </a:spcBef>
              <a:spcAft>
                <a:spcPts val="0"/>
              </a:spcAft>
              <a:buClr>
                <a:srgbClr val="424142"/>
              </a:buClr>
              <a:buSzPts val="2400"/>
              <a:buFont typeface="Century Gothic"/>
              <a:buChar char="❖"/>
            </a:pPr>
            <a:r>
              <a:rPr lang="en-US" sz="2400" b="0" i="0" u="none" strike="noStrike" cap="none">
                <a:solidFill>
                  <a:srgbClr val="424142"/>
                </a:solidFill>
                <a:latin typeface="Century Gothic"/>
                <a:ea typeface="Century Gothic"/>
                <a:cs typeface="Century Gothic"/>
                <a:sym typeface="Century Gothic"/>
              </a:rPr>
              <a:t>The rise and decline in epidemic prevalence of an infectious disease is a probability phenomenon.</a:t>
            </a:r>
            <a:endParaRPr sz="2400" b="0" i="0" u="none" strike="noStrike" cap="none">
              <a:solidFill>
                <a:srgbClr val="424142"/>
              </a:solidFill>
              <a:latin typeface="Century Gothic"/>
              <a:ea typeface="Century Gothic"/>
              <a:cs typeface="Century Gothic"/>
              <a:sym typeface="Century Gothic"/>
            </a:endParaRPr>
          </a:p>
          <a:p>
            <a:pPr marL="457200" marR="0" lvl="0" indent="-381000" algn="l" rtl="0">
              <a:lnSpc>
                <a:spcPct val="115000"/>
              </a:lnSpc>
              <a:spcBef>
                <a:spcPts val="0"/>
              </a:spcBef>
              <a:spcAft>
                <a:spcPts val="0"/>
              </a:spcAft>
              <a:buClr>
                <a:srgbClr val="292929"/>
              </a:buClr>
              <a:buSzPts val="2400"/>
              <a:buFont typeface="Century Gothic"/>
              <a:buChar char="❖"/>
            </a:pPr>
            <a:r>
              <a:rPr lang="en-US" sz="2400" b="0" i="0" u="none" strike="noStrike" cap="none">
                <a:solidFill>
                  <a:srgbClr val="292929"/>
                </a:solidFill>
                <a:latin typeface="Century Gothic"/>
                <a:ea typeface="Century Gothic"/>
                <a:cs typeface="Century Gothic"/>
                <a:sym typeface="Century Gothic"/>
              </a:rPr>
              <a:t>Reliable predictions of infectious disease dynamics can be valuable to public health organizations.</a:t>
            </a:r>
            <a:endParaRPr sz="2400" b="0" i="0" u="none" strike="noStrike" cap="none">
              <a:solidFill>
                <a:srgbClr val="292929"/>
              </a:solidFill>
              <a:latin typeface="Century Gothic"/>
              <a:ea typeface="Century Gothic"/>
              <a:cs typeface="Century Gothic"/>
              <a:sym typeface="Century Gothic"/>
            </a:endParaRPr>
          </a:p>
          <a:p>
            <a:pPr marL="457200" marR="0" lvl="0" indent="-381000" algn="l" rtl="0">
              <a:lnSpc>
                <a:spcPct val="115000"/>
              </a:lnSpc>
              <a:spcBef>
                <a:spcPts val="0"/>
              </a:spcBef>
              <a:spcAft>
                <a:spcPts val="0"/>
              </a:spcAft>
              <a:buClr>
                <a:srgbClr val="292929"/>
              </a:buClr>
              <a:buSzPts val="2400"/>
              <a:buFont typeface="Century Gothic"/>
              <a:buChar char="❖"/>
            </a:pPr>
            <a:r>
              <a:rPr lang="en-US" sz="2400" b="0" i="0" u="none" strike="noStrike" cap="none">
                <a:solidFill>
                  <a:srgbClr val="292929"/>
                </a:solidFill>
                <a:latin typeface="Century Gothic"/>
                <a:ea typeface="Century Gothic"/>
                <a:cs typeface="Century Gothic"/>
                <a:sym typeface="Century Gothic"/>
              </a:rPr>
              <a:t>Growth of big data in healthcare and biomedical sector.</a:t>
            </a:r>
            <a:endParaRPr sz="2400" b="0" i="0" u="none" strike="noStrike" cap="none">
              <a:solidFill>
                <a:srgbClr val="292929"/>
              </a:solidFill>
              <a:latin typeface="Century Gothic"/>
              <a:ea typeface="Century Gothic"/>
              <a:cs typeface="Century Gothic"/>
              <a:sym typeface="Century Gothic"/>
            </a:endParaRPr>
          </a:p>
          <a:p>
            <a:pPr marL="457200" marR="0" lvl="0" indent="-381000" algn="l" rtl="0">
              <a:lnSpc>
                <a:spcPct val="115000"/>
              </a:lnSpc>
              <a:spcBef>
                <a:spcPts val="0"/>
              </a:spcBef>
              <a:spcAft>
                <a:spcPts val="0"/>
              </a:spcAft>
              <a:buClr>
                <a:srgbClr val="292929"/>
              </a:buClr>
              <a:buSzPts val="2400"/>
              <a:buFont typeface="Century Gothic"/>
              <a:buChar char="❖"/>
            </a:pPr>
            <a:r>
              <a:rPr lang="en-US" sz="2400" b="0" i="0" u="none" strike="noStrike" cap="none">
                <a:solidFill>
                  <a:srgbClr val="292929"/>
                </a:solidFill>
                <a:latin typeface="Century Gothic"/>
                <a:ea typeface="Century Gothic"/>
                <a:cs typeface="Century Gothic"/>
                <a:sym typeface="Century Gothic"/>
              </a:rPr>
              <a:t>Availability of huge computational power at hand.</a:t>
            </a:r>
            <a:endParaRPr sz="1500" b="0" i="0" u="none" strike="noStrike" cap="none">
              <a:solidFill>
                <a:srgbClr val="424142"/>
              </a:solidFill>
              <a:highlight>
                <a:srgbClr val="FFFFFF"/>
              </a:highlight>
              <a:latin typeface="Georgia"/>
              <a:ea typeface="Georgia"/>
              <a:cs typeface="Georgia"/>
              <a:sym typeface="Georgia"/>
            </a:endParaRPr>
          </a:p>
        </p:txBody>
      </p:sp>
      <p:pic>
        <p:nvPicPr>
          <p:cNvPr id="97" name="Google Shape;97;p14"/>
          <p:cNvPicPr preferRelativeResize="0"/>
          <p:nvPr/>
        </p:nvPicPr>
        <p:blipFill rotWithShape="1">
          <a:blip r:embed="rId3">
            <a:alphaModFix/>
          </a:blip>
          <a:srcRect/>
          <a:stretch/>
        </p:blipFill>
        <p:spPr>
          <a:xfrm>
            <a:off x="10586553" y="304800"/>
            <a:ext cx="1074117" cy="3528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41"/>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339" name="Google Shape;339;p41"/>
          <p:cNvSpPr txBox="1"/>
          <p:nvPr/>
        </p:nvSpPr>
        <p:spPr>
          <a:xfrm>
            <a:off x="391951" y="200412"/>
            <a:ext cx="6464461" cy="9144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2A2A2A"/>
              </a:buClr>
              <a:buSzPts val="4000"/>
              <a:buFont typeface="Century Gothic"/>
              <a:buNone/>
            </a:pPr>
            <a:r>
              <a:rPr lang="en-US" sz="4000" b="0" i="0" u="none" strike="noStrike" cap="none">
                <a:solidFill>
                  <a:srgbClr val="2A2A2A"/>
                </a:solidFill>
                <a:latin typeface="Century Gothic"/>
                <a:ea typeface="Century Gothic"/>
                <a:cs typeface="Century Gothic"/>
                <a:sym typeface="Century Gothic"/>
              </a:rPr>
              <a:t>WEATHER </a:t>
            </a:r>
            <a:r>
              <a:rPr lang="en-US" sz="2400" b="0" i="0" u="none" strike="noStrike" cap="none">
                <a:solidFill>
                  <a:srgbClr val="2A2A2A"/>
                </a:solidFill>
                <a:latin typeface="Century Gothic"/>
                <a:ea typeface="Century Gothic"/>
                <a:cs typeface="Century Gothic"/>
                <a:sym typeface="Century Gothic"/>
              </a:rPr>
              <a:t>SUB-TROPICAL REGION</a:t>
            </a:r>
            <a:endParaRPr sz="4000" b="0" i="0" u="none" strike="noStrike" cap="none">
              <a:solidFill>
                <a:srgbClr val="2A2A2A"/>
              </a:solidFill>
              <a:latin typeface="Century Gothic"/>
              <a:ea typeface="Century Gothic"/>
              <a:cs typeface="Century Gothic"/>
              <a:sym typeface="Century Gothic"/>
            </a:endParaRPr>
          </a:p>
        </p:txBody>
      </p:sp>
      <p:pic>
        <p:nvPicPr>
          <p:cNvPr id="340" name="Google Shape;340;p41"/>
          <p:cNvPicPr preferRelativeResize="0"/>
          <p:nvPr/>
        </p:nvPicPr>
        <p:blipFill rotWithShape="1">
          <a:blip r:embed="rId4">
            <a:alphaModFix/>
          </a:blip>
          <a:srcRect/>
          <a:stretch/>
        </p:blipFill>
        <p:spPr>
          <a:xfrm>
            <a:off x="4189412" y="2625900"/>
            <a:ext cx="7673894" cy="2377949"/>
          </a:xfrm>
          <a:prstGeom prst="rect">
            <a:avLst/>
          </a:prstGeom>
          <a:noFill/>
          <a:ln>
            <a:noFill/>
          </a:ln>
        </p:spPr>
      </p:pic>
      <p:pic>
        <p:nvPicPr>
          <p:cNvPr id="341" name="Google Shape;341;p41"/>
          <p:cNvPicPr preferRelativeResize="0"/>
          <p:nvPr/>
        </p:nvPicPr>
        <p:blipFill rotWithShape="1">
          <a:blip r:embed="rId5">
            <a:alphaModFix/>
          </a:blip>
          <a:srcRect/>
          <a:stretch/>
        </p:blipFill>
        <p:spPr>
          <a:xfrm>
            <a:off x="239551" y="2669390"/>
            <a:ext cx="3371850" cy="2371725"/>
          </a:xfrm>
          <a:prstGeom prst="rect">
            <a:avLst/>
          </a:prstGeom>
          <a:noFill/>
          <a:ln>
            <a:noFill/>
          </a:ln>
        </p:spPr>
      </p:pic>
      <p:sp>
        <p:nvSpPr>
          <p:cNvPr id="342" name="Google Shape;342;p41"/>
          <p:cNvSpPr txBox="1"/>
          <p:nvPr/>
        </p:nvSpPr>
        <p:spPr>
          <a:xfrm>
            <a:off x="5054559" y="1657990"/>
            <a:ext cx="1649453" cy="4247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US" sz="2400" b="1" i="0" u="none" strike="noStrike" cap="none">
                <a:solidFill>
                  <a:srgbClr val="000000"/>
                </a:solidFill>
                <a:latin typeface="Helvetica Neue"/>
                <a:ea typeface="Helvetica Neue"/>
                <a:cs typeface="Helvetica Neue"/>
                <a:sym typeface="Helvetica Neue"/>
              </a:rPr>
              <a:t>Argentina</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2"/>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348" name="Google Shape;348;p42"/>
          <p:cNvSpPr txBox="1"/>
          <p:nvPr/>
        </p:nvSpPr>
        <p:spPr>
          <a:xfrm>
            <a:off x="391951" y="200412"/>
            <a:ext cx="5687621" cy="9144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2A2A2A"/>
              </a:buClr>
              <a:buSzPts val="4000"/>
              <a:buFont typeface="Century Gothic"/>
              <a:buNone/>
            </a:pPr>
            <a:r>
              <a:rPr lang="en-US" sz="4000" b="0" i="0" u="none" strike="noStrike" cap="none">
                <a:solidFill>
                  <a:srgbClr val="2A2A2A"/>
                </a:solidFill>
                <a:latin typeface="Century Gothic"/>
                <a:ea typeface="Century Gothic"/>
                <a:cs typeface="Century Gothic"/>
                <a:sym typeface="Century Gothic"/>
              </a:rPr>
              <a:t>WEATHER </a:t>
            </a:r>
            <a:r>
              <a:rPr lang="en-US" sz="2400" b="0" i="0" u="none" strike="noStrike" cap="none">
                <a:solidFill>
                  <a:srgbClr val="2A2A2A"/>
                </a:solidFill>
                <a:latin typeface="Century Gothic"/>
                <a:ea typeface="Century Gothic"/>
                <a:cs typeface="Century Gothic"/>
                <a:sym typeface="Century Gothic"/>
              </a:rPr>
              <a:t>TROPICAL REGION</a:t>
            </a:r>
            <a:endParaRPr sz="4000" b="0" i="0" u="none" strike="noStrike" cap="none">
              <a:solidFill>
                <a:srgbClr val="2A2A2A"/>
              </a:solidFill>
              <a:latin typeface="Century Gothic"/>
              <a:ea typeface="Century Gothic"/>
              <a:cs typeface="Century Gothic"/>
              <a:sym typeface="Century Gothic"/>
            </a:endParaRPr>
          </a:p>
        </p:txBody>
      </p:sp>
      <p:sp>
        <p:nvSpPr>
          <p:cNvPr id="349" name="Google Shape;349;p42"/>
          <p:cNvSpPr txBox="1"/>
          <p:nvPr/>
        </p:nvSpPr>
        <p:spPr>
          <a:xfrm>
            <a:off x="4953718" y="2047778"/>
            <a:ext cx="3124200" cy="4247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US" sz="2400" b="1" i="0" u="none" strike="noStrike" cap="none">
                <a:solidFill>
                  <a:srgbClr val="000000"/>
                </a:solidFill>
                <a:latin typeface="Helvetica Neue"/>
                <a:ea typeface="Helvetica Neue"/>
                <a:cs typeface="Helvetica Neue"/>
                <a:sym typeface="Helvetica Neue"/>
              </a:rPr>
              <a:t>Nicaragua</a:t>
            </a:r>
            <a:endParaRPr sz="1400" b="0" i="0" u="none" strike="noStrike" cap="none">
              <a:solidFill>
                <a:srgbClr val="000000"/>
              </a:solidFill>
              <a:latin typeface="Arial"/>
              <a:ea typeface="Arial"/>
              <a:cs typeface="Arial"/>
              <a:sym typeface="Arial"/>
            </a:endParaRPr>
          </a:p>
        </p:txBody>
      </p:sp>
      <p:pic>
        <p:nvPicPr>
          <p:cNvPr id="350" name="Google Shape;350;p42"/>
          <p:cNvPicPr preferRelativeResize="0"/>
          <p:nvPr/>
        </p:nvPicPr>
        <p:blipFill rotWithShape="1">
          <a:blip r:embed="rId4">
            <a:alphaModFix/>
          </a:blip>
          <a:srcRect/>
          <a:stretch/>
        </p:blipFill>
        <p:spPr>
          <a:xfrm>
            <a:off x="4258393" y="2916841"/>
            <a:ext cx="7639050" cy="2367152"/>
          </a:xfrm>
          <a:prstGeom prst="rect">
            <a:avLst/>
          </a:prstGeom>
          <a:noFill/>
          <a:ln>
            <a:noFill/>
          </a:ln>
        </p:spPr>
      </p:pic>
      <p:pic>
        <p:nvPicPr>
          <p:cNvPr id="351" name="Google Shape;351;p42"/>
          <p:cNvPicPr preferRelativeResize="0"/>
          <p:nvPr/>
        </p:nvPicPr>
        <p:blipFill rotWithShape="1">
          <a:blip r:embed="rId5">
            <a:alphaModFix/>
          </a:blip>
          <a:srcRect/>
          <a:stretch/>
        </p:blipFill>
        <p:spPr>
          <a:xfrm>
            <a:off x="391951" y="2928838"/>
            <a:ext cx="3371850" cy="2371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43"/>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357" name="Google Shape;357;p43"/>
          <p:cNvSpPr txBox="1"/>
          <p:nvPr/>
        </p:nvSpPr>
        <p:spPr>
          <a:xfrm>
            <a:off x="391951" y="200412"/>
            <a:ext cx="6312061" cy="9144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2A2A2A"/>
              </a:buClr>
              <a:buSzPts val="4000"/>
              <a:buFont typeface="Century Gothic"/>
              <a:buNone/>
            </a:pPr>
            <a:r>
              <a:rPr lang="en-US" sz="4000" b="0" i="0" u="none" strike="noStrike" cap="none">
                <a:solidFill>
                  <a:srgbClr val="2A2A2A"/>
                </a:solidFill>
                <a:latin typeface="Century Gothic"/>
                <a:ea typeface="Century Gothic"/>
                <a:cs typeface="Century Gothic"/>
                <a:sym typeface="Century Gothic"/>
              </a:rPr>
              <a:t>WEATHER </a:t>
            </a:r>
            <a:r>
              <a:rPr lang="en-US" sz="2400" b="0" i="0" u="none" strike="noStrike" cap="none">
                <a:solidFill>
                  <a:srgbClr val="2A2A2A"/>
                </a:solidFill>
                <a:latin typeface="Century Gothic"/>
                <a:ea typeface="Century Gothic"/>
                <a:cs typeface="Century Gothic"/>
                <a:sym typeface="Century Gothic"/>
              </a:rPr>
              <a:t>With incubation period </a:t>
            </a:r>
            <a:endParaRPr sz="4000" b="0" i="0" u="none" strike="noStrike" cap="none">
              <a:solidFill>
                <a:srgbClr val="2A2A2A"/>
              </a:solidFill>
              <a:latin typeface="Century Gothic"/>
              <a:ea typeface="Century Gothic"/>
              <a:cs typeface="Century Gothic"/>
              <a:sym typeface="Century Gothic"/>
            </a:endParaRPr>
          </a:p>
        </p:txBody>
      </p:sp>
      <p:sp>
        <p:nvSpPr>
          <p:cNvPr id="358" name="Google Shape;358;p43"/>
          <p:cNvSpPr txBox="1"/>
          <p:nvPr/>
        </p:nvSpPr>
        <p:spPr>
          <a:xfrm>
            <a:off x="6533826" y="657612"/>
            <a:ext cx="5486400" cy="4247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dk1"/>
                </a:solidFill>
                <a:latin typeface="Century Gothic"/>
                <a:ea typeface="Century Gothic"/>
                <a:cs typeface="Century Gothic"/>
                <a:sym typeface="Century Gothic"/>
              </a:rPr>
              <a:t>United states - Florida</a:t>
            </a:r>
            <a:endParaRPr sz="1400" b="0" i="0" u="none" strike="noStrike" cap="none">
              <a:solidFill>
                <a:srgbClr val="000000"/>
              </a:solidFill>
              <a:latin typeface="Arial"/>
              <a:ea typeface="Arial"/>
              <a:cs typeface="Arial"/>
              <a:sym typeface="Arial"/>
            </a:endParaRPr>
          </a:p>
        </p:txBody>
      </p:sp>
      <p:sp>
        <p:nvSpPr>
          <p:cNvPr id="359" name="Google Shape;359;p43"/>
          <p:cNvSpPr txBox="1"/>
          <p:nvPr/>
        </p:nvSpPr>
        <p:spPr>
          <a:xfrm>
            <a:off x="608012" y="1181240"/>
            <a:ext cx="433086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dk1"/>
                </a:solidFill>
                <a:latin typeface="Century Gothic"/>
                <a:ea typeface="Century Gothic"/>
                <a:cs typeface="Century Gothic"/>
                <a:sym typeface="Century Gothic"/>
              </a:rPr>
              <a:t>Case 1</a:t>
            </a:r>
            <a:endParaRPr sz="1400" b="0" i="0" u="none" strike="noStrike" cap="none">
              <a:solidFill>
                <a:srgbClr val="000000"/>
              </a:solidFill>
              <a:latin typeface="Arial"/>
              <a:ea typeface="Arial"/>
              <a:cs typeface="Arial"/>
              <a:sym typeface="Arial"/>
            </a:endParaRPr>
          </a:p>
          <a:p>
            <a:pPr marL="342900" marR="0" lvl="0" indent="-342900" algn="l" rtl="0">
              <a:lnSpc>
                <a:spcPct val="90000"/>
              </a:lnSpc>
              <a:spcBef>
                <a:spcPts val="0"/>
              </a:spcBef>
              <a:spcAft>
                <a:spcPts val="0"/>
              </a:spcAft>
              <a:buClr>
                <a:schemeClr val="dk1"/>
              </a:buClr>
              <a:buSzPts val="1400"/>
              <a:buFont typeface="Arial"/>
              <a:buChar char="•"/>
            </a:pPr>
            <a:r>
              <a:rPr lang="en-US" sz="1400" b="0" i="0" u="none" strike="noStrike" cap="none">
                <a:solidFill>
                  <a:schemeClr val="dk1"/>
                </a:solidFill>
                <a:latin typeface="Century Gothic"/>
                <a:ea typeface="Century Gothic"/>
                <a:cs typeface="Century Gothic"/>
                <a:sym typeface="Century Gothic"/>
              </a:rPr>
              <a:t>Report date - 2016-07-06 = 0</a:t>
            </a:r>
            <a:endParaRPr sz="1400" b="0" i="0" u="none" strike="noStrike" cap="none">
              <a:solidFill>
                <a:srgbClr val="000000"/>
              </a:solidFill>
              <a:latin typeface="Arial"/>
              <a:ea typeface="Arial"/>
              <a:cs typeface="Arial"/>
              <a:sym typeface="Arial"/>
            </a:endParaRPr>
          </a:p>
          <a:p>
            <a:pPr marL="342900" marR="0" lvl="0" indent="-342900" algn="l" rtl="0">
              <a:lnSpc>
                <a:spcPct val="90000"/>
              </a:lnSpc>
              <a:spcBef>
                <a:spcPts val="0"/>
              </a:spcBef>
              <a:spcAft>
                <a:spcPts val="0"/>
              </a:spcAft>
              <a:buClr>
                <a:schemeClr val="dk1"/>
              </a:buClr>
              <a:buSzPts val="1400"/>
              <a:buFont typeface="Arial"/>
              <a:buChar char="•"/>
            </a:pPr>
            <a:r>
              <a:rPr lang="en-US" sz="1400" b="0" i="0" u="none" strike="noStrike" cap="none">
                <a:solidFill>
                  <a:schemeClr val="dk1"/>
                </a:solidFill>
                <a:latin typeface="Century Gothic"/>
                <a:ea typeface="Century Gothic"/>
                <a:cs typeface="Century Gothic"/>
                <a:sym typeface="Century Gothic"/>
              </a:rPr>
              <a:t>weather date - 2016-06-22 to 2016-07-06</a:t>
            </a:r>
            <a:endParaRPr sz="1400" b="0" i="0" u="none" strike="noStrike" cap="none">
              <a:solidFill>
                <a:srgbClr val="000000"/>
              </a:solidFill>
              <a:latin typeface="Arial"/>
              <a:ea typeface="Arial"/>
              <a:cs typeface="Arial"/>
              <a:sym typeface="Arial"/>
            </a:endParaRPr>
          </a:p>
        </p:txBody>
      </p:sp>
      <p:pic>
        <p:nvPicPr>
          <p:cNvPr id="360" name="Google Shape;360;p43"/>
          <p:cNvPicPr preferRelativeResize="0"/>
          <p:nvPr/>
        </p:nvPicPr>
        <p:blipFill rotWithShape="1">
          <a:blip r:embed="rId4">
            <a:alphaModFix/>
          </a:blip>
          <a:srcRect/>
          <a:stretch/>
        </p:blipFill>
        <p:spPr>
          <a:xfrm>
            <a:off x="608012" y="2020700"/>
            <a:ext cx="5619025" cy="4803811"/>
          </a:xfrm>
          <a:prstGeom prst="rect">
            <a:avLst/>
          </a:prstGeom>
          <a:noFill/>
          <a:ln>
            <a:noFill/>
          </a:ln>
        </p:spPr>
      </p:pic>
      <p:sp>
        <p:nvSpPr>
          <p:cNvPr id="361" name="Google Shape;361;p43"/>
          <p:cNvSpPr txBox="1"/>
          <p:nvPr/>
        </p:nvSpPr>
        <p:spPr>
          <a:xfrm>
            <a:off x="6704012" y="1130636"/>
            <a:ext cx="433086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dk1"/>
                </a:solidFill>
                <a:latin typeface="Century Gothic"/>
                <a:ea typeface="Century Gothic"/>
                <a:cs typeface="Century Gothic"/>
                <a:sym typeface="Century Gothic"/>
              </a:rPr>
              <a:t>Case 2</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0"/>
              </a:spcBef>
              <a:spcAft>
                <a:spcPts val="0"/>
              </a:spcAft>
              <a:buClr>
                <a:schemeClr val="dk1"/>
              </a:buClr>
              <a:buSzPts val="1400"/>
              <a:buFont typeface="Arial"/>
              <a:buChar char="•"/>
            </a:pPr>
            <a:r>
              <a:rPr lang="en-US" sz="1400" b="0" i="0" u="none" strike="noStrike" cap="none">
                <a:solidFill>
                  <a:schemeClr val="dk1"/>
                </a:solidFill>
                <a:latin typeface="Century Gothic"/>
                <a:ea typeface="Century Gothic"/>
                <a:cs typeface="Century Gothic"/>
                <a:sym typeface="Century Gothic"/>
              </a:rPr>
              <a:t>Report date - 2017-02-13 = 214</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0"/>
              </a:spcBef>
              <a:spcAft>
                <a:spcPts val="0"/>
              </a:spcAft>
              <a:buClr>
                <a:schemeClr val="dk1"/>
              </a:buClr>
              <a:buSzPts val="1400"/>
              <a:buFont typeface="Arial"/>
              <a:buChar char="•"/>
            </a:pPr>
            <a:r>
              <a:rPr lang="en-US" sz="1400" b="0" i="0" u="none" strike="noStrike" cap="none">
                <a:solidFill>
                  <a:schemeClr val="dk1"/>
                </a:solidFill>
                <a:latin typeface="Century Gothic"/>
                <a:ea typeface="Century Gothic"/>
                <a:cs typeface="Century Gothic"/>
                <a:sym typeface="Century Gothic"/>
              </a:rPr>
              <a:t>weather date - 2017-01-31 to 2017-02-13</a:t>
            </a:r>
            <a:endParaRPr sz="1400" b="0" i="0" u="none" strike="noStrike" cap="none">
              <a:solidFill>
                <a:srgbClr val="000000"/>
              </a:solidFill>
              <a:latin typeface="Arial"/>
              <a:ea typeface="Arial"/>
              <a:cs typeface="Arial"/>
              <a:sym typeface="Arial"/>
            </a:endParaRPr>
          </a:p>
        </p:txBody>
      </p:sp>
      <p:pic>
        <p:nvPicPr>
          <p:cNvPr id="362" name="Google Shape;362;p43"/>
          <p:cNvPicPr preferRelativeResize="0"/>
          <p:nvPr/>
        </p:nvPicPr>
        <p:blipFill rotWithShape="1">
          <a:blip r:embed="rId5">
            <a:alphaModFix/>
          </a:blip>
          <a:srcRect/>
          <a:stretch/>
        </p:blipFill>
        <p:spPr>
          <a:xfrm>
            <a:off x="6704012" y="1817233"/>
            <a:ext cx="5076824" cy="50072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44"/>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368" name="Google Shape;368;p44"/>
          <p:cNvPicPr preferRelativeResize="0"/>
          <p:nvPr/>
        </p:nvPicPr>
        <p:blipFill rotWithShape="1">
          <a:blip r:embed="rId4">
            <a:alphaModFix/>
          </a:blip>
          <a:srcRect/>
          <a:stretch/>
        </p:blipFill>
        <p:spPr>
          <a:xfrm>
            <a:off x="3701675" y="1779600"/>
            <a:ext cx="5304350" cy="5078399"/>
          </a:xfrm>
          <a:prstGeom prst="rect">
            <a:avLst/>
          </a:prstGeom>
          <a:noFill/>
          <a:ln>
            <a:noFill/>
          </a:ln>
        </p:spPr>
      </p:pic>
      <p:pic>
        <p:nvPicPr>
          <p:cNvPr id="369" name="Google Shape;369;p44"/>
          <p:cNvPicPr preferRelativeResize="0"/>
          <p:nvPr/>
        </p:nvPicPr>
        <p:blipFill rotWithShape="1">
          <a:blip r:embed="rId5">
            <a:alphaModFix/>
          </a:blip>
          <a:srcRect/>
          <a:stretch/>
        </p:blipFill>
        <p:spPr>
          <a:xfrm>
            <a:off x="3701675" y="0"/>
            <a:ext cx="5304349" cy="1914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45"/>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375" name="Google Shape;375;p45"/>
          <p:cNvSpPr txBox="1">
            <a:spLocks noGrp="1"/>
          </p:cNvSpPr>
          <p:nvPr>
            <p:ph type="title"/>
          </p:nvPr>
        </p:nvSpPr>
        <p:spPr>
          <a:xfrm>
            <a:off x="1217614" y="274638"/>
            <a:ext cx="9753600" cy="1325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INSIGHTS</a:t>
            </a:r>
            <a:endParaRPr/>
          </a:p>
        </p:txBody>
      </p:sp>
      <p:sp>
        <p:nvSpPr>
          <p:cNvPr id="376" name="Google Shape;376;p45"/>
          <p:cNvSpPr txBox="1"/>
          <p:nvPr/>
        </p:nvSpPr>
        <p:spPr>
          <a:xfrm>
            <a:off x="1217625" y="1828800"/>
            <a:ext cx="10135200" cy="409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a:latin typeface="Century Gothic"/>
                <a:ea typeface="Century Gothic"/>
                <a:cs typeface="Century Gothic"/>
                <a:sym typeface="Century Gothic"/>
              </a:rPr>
              <a:t>Mosquitoes:</a:t>
            </a:r>
            <a:endParaRPr sz="15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500"/>
              <a:buFont typeface="Arial"/>
              <a:buNone/>
            </a:pPr>
            <a:endParaRPr sz="1500" b="1">
              <a:latin typeface="Century Gothic"/>
              <a:ea typeface="Century Gothic"/>
              <a:cs typeface="Century Gothic"/>
              <a:sym typeface="Century Gothic"/>
            </a:endParaRPr>
          </a:p>
          <a:p>
            <a:pPr marL="457200" marR="0" lvl="0" indent="-323850" algn="l" rtl="0">
              <a:lnSpc>
                <a:spcPct val="100000"/>
              </a:lnSpc>
              <a:spcBef>
                <a:spcPts val="0"/>
              </a:spcBef>
              <a:spcAft>
                <a:spcPts val="0"/>
              </a:spcAft>
              <a:buSzPts val="1500"/>
              <a:buFont typeface="Century Gothic"/>
              <a:buChar char="●"/>
            </a:pPr>
            <a:r>
              <a:rPr lang="en-US" sz="1500">
                <a:latin typeface="Century Gothic"/>
                <a:ea typeface="Century Gothic"/>
                <a:cs typeface="Century Gothic"/>
                <a:sym typeface="Century Gothic"/>
              </a:rPr>
              <a:t>Zikavirus is mainly spread due to Aedes family mosquitoes.</a:t>
            </a:r>
            <a:endParaRPr sz="1500">
              <a:latin typeface="Century Gothic"/>
              <a:ea typeface="Century Gothic"/>
              <a:cs typeface="Century Gothic"/>
              <a:sym typeface="Century Gothic"/>
            </a:endParaRPr>
          </a:p>
          <a:p>
            <a:pPr marL="457200" marR="0" lvl="0" indent="-323850" algn="l" rtl="0">
              <a:lnSpc>
                <a:spcPct val="100000"/>
              </a:lnSpc>
              <a:spcBef>
                <a:spcPts val="0"/>
              </a:spcBef>
              <a:spcAft>
                <a:spcPts val="0"/>
              </a:spcAft>
              <a:buSzPts val="1500"/>
              <a:buFont typeface="Century Gothic"/>
              <a:buChar char="●"/>
            </a:pPr>
            <a:r>
              <a:rPr lang="en-US" sz="1500">
                <a:latin typeface="Century Gothic"/>
                <a:ea typeface="Century Gothic"/>
                <a:cs typeface="Century Gothic"/>
                <a:sym typeface="Century Gothic"/>
              </a:rPr>
              <a:t>Sightings of Ae. aegypti are more than Ae. albopictus in American countries</a:t>
            </a:r>
            <a:endParaRPr sz="1500">
              <a:latin typeface="Century Gothic"/>
              <a:ea typeface="Century Gothic"/>
              <a:cs typeface="Century Gothic"/>
              <a:sym typeface="Century Gothic"/>
            </a:endParaRPr>
          </a:p>
          <a:p>
            <a:pPr marL="457200" marR="0" lvl="0" indent="-323850" algn="l" rtl="0">
              <a:lnSpc>
                <a:spcPct val="100000"/>
              </a:lnSpc>
              <a:spcBef>
                <a:spcPts val="0"/>
              </a:spcBef>
              <a:spcAft>
                <a:spcPts val="0"/>
              </a:spcAft>
              <a:buSzPts val="1500"/>
              <a:buFont typeface="Century Gothic"/>
              <a:buChar char="●"/>
            </a:pPr>
            <a:r>
              <a:rPr lang="en-US" sz="1500">
                <a:latin typeface="Century Gothic"/>
                <a:ea typeface="Century Gothic"/>
                <a:cs typeface="Century Gothic"/>
                <a:sym typeface="Century Gothic"/>
              </a:rPr>
              <a:t>Ae. aegypti is more prone to cause zikavirus.</a:t>
            </a:r>
            <a:endParaRPr sz="1500">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500"/>
              <a:buFont typeface="Arial"/>
              <a:buNone/>
            </a:pPr>
            <a:endParaRPr sz="15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Century Gothic"/>
                <a:ea typeface="Century Gothic"/>
                <a:cs typeface="Century Gothic"/>
                <a:sym typeface="Century Gothic"/>
              </a:rPr>
              <a:t>Zika Virus Cases vs Population Density:</a:t>
            </a:r>
            <a:endParaRPr sz="1500" b="1"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entury Gothic"/>
              <a:ea typeface="Century Gothic"/>
              <a:cs typeface="Century Gothic"/>
              <a:sym typeface="Century Gothic"/>
            </a:endParaRPr>
          </a:p>
          <a:p>
            <a:pPr marL="457200" marR="0" lvl="0" indent="-323850" algn="l" rtl="0">
              <a:lnSpc>
                <a:spcPct val="100000"/>
              </a:lnSpc>
              <a:spcBef>
                <a:spcPts val="0"/>
              </a:spcBef>
              <a:spcAft>
                <a:spcPts val="0"/>
              </a:spcAft>
              <a:buClr>
                <a:srgbClr val="000000"/>
              </a:buClr>
              <a:buSzPts val="1500"/>
              <a:buFont typeface="Century Gothic"/>
              <a:buChar char="●"/>
            </a:pPr>
            <a:r>
              <a:rPr lang="en-US" sz="1500" b="0" i="0" u="none" strike="noStrike" cap="none">
                <a:solidFill>
                  <a:srgbClr val="000000"/>
                </a:solidFill>
                <a:latin typeface="Century Gothic"/>
                <a:ea typeface="Century Gothic"/>
                <a:cs typeface="Century Gothic"/>
                <a:sym typeface="Century Gothic"/>
              </a:rPr>
              <a:t>There is no certain relation between number of cases and population density of a certain area</a:t>
            </a:r>
            <a:endParaRPr sz="1500" b="0" i="0" u="none" strike="noStrike" cap="none">
              <a:solidFill>
                <a:srgbClr val="000000"/>
              </a:solidFill>
              <a:latin typeface="Century Gothic"/>
              <a:ea typeface="Century Gothic"/>
              <a:cs typeface="Century Gothic"/>
              <a:sym typeface="Century Gothic"/>
            </a:endParaRPr>
          </a:p>
          <a:p>
            <a:pPr marL="457200" marR="0" lvl="0" indent="-323850" algn="l" rtl="0">
              <a:lnSpc>
                <a:spcPct val="100000"/>
              </a:lnSpc>
              <a:spcBef>
                <a:spcPts val="0"/>
              </a:spcBef>
              <a:spcAft>
                <a:spcPts val="0"/>
              </a:spcAft>
              <a:buClr>
                <a:srgbClr val="000000"/>
              </a:buClr>
              <a:buSzPts val="1500"/>
              <a:buFont typeface="Century Gothic"/>
              <a:buChar char="●"/>
            </a:pPr>
            <a:r>
              <a:rPr lang="en-US" sz="1500" b="0" i="0" u="none" strike="noStrike" cap="none">
                <a:solidFill>
                  <a:srgbClr val="000000"/>
                </a:solidFill>
                <a:latin typeface="Century Gothic"/>
                <a:ea typeface="Century Gothic"/>
                <a:cs typeface="Century Gothic"/>
                <a:sym typeface="Century Gothic"/>
              </a:rPr>
              <a:t>For some regions, number of cases are high and population density is low while for other regions, number of cases are low and population density is high.</a:t>
            </a:r>
            <a:endParaRPr sz="15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Century Gothic"/>
                <a:ea typeface="Century Gothic"/>
                <a:cs typeface="Century Gothic"/>
                <a:sym typeface="Century Gothic"/>
              </a:rPr>
              <a:t>Zika Virus Cases vs Weather:</a:t>
            </a:r>
            <a:endParaRPr sz="1500" b="1"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entury Gothic"/>
              <a:ea typeface="Century Gothic"/>
              <a:cs typeface="Century Gothic"/>
              <a:sym typeface="Century Gothic"/>
            </a:endParaRPr>
          </a:p>
          <a:p>
            <a:pPr marL="457200" marR="0" lvl="0" indent="-323850" algn="l" rtl="0">
              <a:lnSpc>
                <a:spcPct val="100000"/>
              </a:lnSpc>
              <a:spcBef>
                <a:spcPts val="0"/>
              </a:spcBef>
              <a:spcAft>
                <a:spcPts val="0"/>
              </a:spcAft>
              <a:buClr>
                <a:srgbClr val="000000"/>
              </a:buClr>
              <a:buSzPts val="1500"/>
              <a:buFont typeface="Century Gothic"/>
              <a:buChar char="●"/>
            </a:pPr>
            <a:r>
              <a:rPr lang="en-US" sz="1500" b="0" i="0" u="none" strike="noStrike" cap="none">
                <a:solidFill>
                  <a:srgbClr val="000000"/>
                </a:solidFill>
                <a:latin typeface="Century Gothic"/>
                <a:ea typeface="Century Gothic"/>
                <a:cs typeface="Century Gothic"/>
                <a:sym typeface="Century Gothic"/>
              </a:rPr>
              <a:t>For subtropical regions, number of cases are affected by sudden changes in weather.</a:t>
            </a:r>
            <a:endParaRPr sz="1500" b="0" i="0" u="none" strike="noStrike" cap="none">
              <a:solidFill>
                <a:srgbClr val="000000"/>
              </a:solidFill>
              <a:latin typeface="Century Gothic"/>
              <a:ea typeface="Century Gothic"/>
              <a:cs typeface="Century Gothic"/>
              <a:sym typeface="Century Gothic"/>
            </a:endParaRPr>
          </a:p>
          <a:p>
            <a:pPr marL="457200" marR="0" lvl="0" indent="-323850" algn="l" rtl="0">
              <a:lnSpc>
                <a:spcPct val="100000"/>
              </a:lnSpc>
              <a:spcBef>
                <a:spcPts val="0"/>
              </a:spcBef>
              <a:spcAft>
                <a:spcPts val="0"/>
              </a:spcAft>
              <a:buClr>
                <a:srgbClr val="000000"/>
              </a:buClr>
              <a:buSzPts val="1500"/>
              <a:buFont typeface="Century Gothic"/>
              <a:buChar char="●"/>
            </a:pPr>
            <a:r>
              <a:rPr lang="en-US" sz="1500" b="0" i="0" u="none" strike="noStrike" cap="none">
                <a:solidFill>
                  <a:srgbClr val="000000"/>
                </a:solidFill>
                <a:latin typeface="Century Gothic"/>
                <a:ea typeface="Century Gothic"/>
                <a:cs typeface="Century Gothic"/>
                <a:sym typeface="Century Gothic"/>
              </a:rPr>
              <a:t>For tropical regions, number of cases are affected by the commencement of monsoon season.</a:t>
            </a:r>
            <a:endParaRPr sz="1500" b="0" i="0" u="none" strike="noStrike" cap="none">
              <a:solidFill>
                <a:srgbClr val="000000"/>
              </a:solidFill>
              <a:latin typeface="Century Gothic"/>
              <a:ea typeface="Century Gothic"/>
              <a:cs typeface="Century Gothic"/>
              <a:sym typeface="Century Gothic"/>
            </a:endParaRPr>
          </a:p>
          <a:p>
            <a:pPr marL="457200" marR="0" lvl="0" indent="-323850" algn="l" rtl="0">
              <a:lnSpc>
                <a:spcPct val="100000"/>
              </a:lnSpc>
              <a:spcBef>
                <a:spcPts val="0"/>
              </a:spcBef>
              <a:spcAft>
                <a:spcPts val="0"/>
              </a:spcAft>
              <a:buClr>
                <a:srgbClr val="000000"/>
              </a:buClr>
              <a:buSzPts val="1500"/>
              <a:buFont typeface="Century Gothic"/>
              <a:buChar char="●"/>
            </a:pPr>
            <a:r>
              <a:rPr lang="en-US" sz="1500" b="0" i="0" u="none" strike="noStrike" cap="none">
                <a:solidFill>
                  <a:srgbClr val="000000"/>
                </a:solidFill>
                <a:latin typeface="Century Gothic"/>
                <a:ea typeface="Century Gothic"/>
                <a:cs typeface="Century Gothic"/>
                <a:sym typeface="Century Gothic"/>
              </a:rPr>
              <a:t>Precipitation and humidity play an important part in the variance of number of Zikavirus cases.</a:t>
            </a:r>
            <a:endParaRPr sz="15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6"/>
          <p:cNvSpPr txBox="1">
            <a:spLocks noGrp="1"/>
          </p:cNvSpPr>
          <p:nvPr>
            <p:ph type="title"/>
          </p:nvPr>
        </p:nvSpPr>
        <p:spPr>
          <a:xfrm>
            <a:off x="627942" y="2064434"/>
            <a:ext cx="3886200"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FEATURE SELECTION</a:t>
            </a:r>
            <a:endParaRPr/>
          </a:p>
        </p:txBody>
      </p:sp>
      <p:pic>
        <p:nvPicPr>
          <p:cNvPr id="382" name="Google Shape;382;p46"/>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383" name="Google Shape;383;p46"/>
          <p:cNvSpPr/>
          <p:nvPr/>
        </p:nvSpPr>
        <p:spPr>
          <a:xfrm>
            <a:off x="5993284" y="1307403"/>
            <a:ext cx="2387100" cy="597600"/>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pic>
        <p:nvPicPr>
          <p:cNvPr id="384" name="Google Shape;384;p46"/>
          <p:cNvPicPr preferRelativeResize="0"/>
          <p:nvPr/>
        </p:nvPicPr>
        <p:blipFill rotWithShape="1">
          <a:blip r:embed="rId4">
            <a:alphaModFix/>
          </a:blip>
          <a:srcRect/>
          <a:stretch/>
        </p:blipFill>
        <p:spPr>
          <a:xfrm>
            <a:off x="6361111" y="1981200"/>
            <a:ext cx="4762500" cy="3190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7"/>
          <p:cNvSpPr txBox="1">
            <a:spLocks noGrp="1"/>
          </p:cNvSpPr>
          <p:nvPr>
            <p:ph type="title"/>
          </p:nvPr>
        </p:nvSpPr>
        <p:spPr>
          <a:xfrm>
            <a:off x="710600" y="274650"/>
            <a:ext cx="110553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800"/>
              <a:buNone/>
            </a:pPr>
            <a:r>
              <a:rPr lang="en-US"/>
              <a:t>FEATURE SELECTION </a:t>
            </a:r>
            <a:r>
              <a:rPr lang="en-US" sz="2300"/>
              <a:t>Based on Extratreesclassifier and XGBoost</a:t>
            </a:r>
            <a:endParaRPr sz="2300"/>
          </a:p>
        </p:txBody>
      </p:sp>
      <p:pic>
        <p:nvPicPr>
          <p:cNvPr id="391" name="Google Shape;391;p47"/>
          <p:cNvPicPr preferRelativeResize="0"/>
          <p:nvPr/>
        </p:nvPicPr>
        <p:blipFill rotWithShape="1">
          <a:blip r:embed="rId3">
            <a:alphaModFix/>
          </a:blip>
          <a:srcRect/>
          <a:stretch/>
        </p:blipFill>
        <p:spPr>
          <a:xfrm>
            <a:off x="549500" y="3714753"/>
            <a:ext cx="5333500" cy="2994850"/>
          </a:xfrm>
          <a:prstGeom prst="rect">
            <a:avLst/>
          </a:prstGeom>
          <a:noFill/>
          <a:ln>
            <a:noFill/>
          </a:ln>
        </p:spPr>
      </p:pic>
      <p:pic>
        <p:nvPicPr>
          <p:cNvPr id="392" name="Google Shape;392;p47"/>
          <p:cNvPicPr preferRelativeResize="0"/>
          <p:nvPr/>
        </p:nvPicPr>
        <p:blipFill rotWithShape="1">
          <a:blip r:embed="rId4">
            <a:alphaModFix/>
          </a:blip>
          <a:srcRect/>
          <a:stretch/>
        </p:blipFill>
        <p:spPr>
          <a:xfrm>
            <a:off x="6388100" y="3714750"/>
            <a:ext cx="5526859" cy="2994850"/>
          </a:xfrm>
          <a:prstGeom prst="rect">
            <a:avLst/>
          </a:prstGeom>
          <a:noFill/>
          <a:ln>
            <a:noFill/>
          </a:ln>
        </p:spPr>
      </p:pic>
      <p:sp>
        <p:nvSpPr>
          <p:cNvPr id="393" name="Google Shape;393;p47"/>
          <p:cNvSpPr txBox="1"/>
          <p:nvPr/>
        </p:nvSpPr>
        <p:spPr>
          <a:xfrm>
            <a:off x="517113" y="2192175"/>
            <a:ext cx="11154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entury Gothic"/>
                <a:ea typeface="Century Gothic"/>
                <a:cs typeface="Century Gothic"/>
                <a:sym typeface="Century Gothic"/>
              </a:rPr>
              <a:t>Feature scaling method used: MinMax Scaler.</a:t>
            </a:r>
            <a:endParaRPr sz="2400" b="0" i="0" u="none" strike="noStrike" cap="none">
              <a:solidFill>
                <a:srgbClr val="000000"/>
              </a:solidFill>
              <a:latin typeface="Century Gothic"/>
              <a:ea typeface="Century Gothic"/>
              <a:cs typeface="Century Gothic"/>
              <a:sym typeface="Century Gothic"/>
            </a:endParaRPr>
          </a:p>
        </p:txBody>
      </p:sp>
      <p:sp>
        <p:nvSpPr>
          <p:cNvPr id="394" name="Google Shape;394;p47"/>
          <p:cNvSpPr txBox="1"/>
          <p:nvPr/>
        </p:nvSpPr>
        <p:spPr>
          <a:xfrm>
            <a:off x="545325" y="3338100"/>
            <a:ext cx="5333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entury Gothic"/>
                <a:ea typeface="Century Gothic"/>
                <a:cs typeface="Century Gothic"/>
                <a:sym typeface="Century Gothic"/>
              </a:rPr>
              <a:t>Extra Trees Classifier</a:t>
            </a:r>
            <a:endParaRPr sz="1800" b="0" i="0" u="none" strike="noStrike" cap="none">
              <a:solidFill>
                <a:srgbClr val="000000"/>
              </a:solidFill>
              <a:latin typeface="Century Gothic"/>
              <a:ea typeface="Century Gothic"/>
              <a:cs typeface="Century Gothic"/>
              <a:sym typeface="Century Gothic"/>
            </a:endParaRPr>
          </a:p>
        </p:txBody>
      </p:sp>
      <p:sp>
        <p:nvSpPr>
          <p:cNvPr id="395" name="Google Shape;395;p47"/>
          <p:cNvSpPr txBox="1"/>
          <p:nvPr/>
        </p:nvSpPr>
        <p:spPr>
          <a:xfrm>
            <a:off x="6484825" y="3338100"/>
            <a:ext cx="5333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entury Gothic"/>
                <a:ea typeface="Century Gothic"/>
                <a:cs typeface="Century Gothic"/>
                <a:sym typeface="Century Gothic"/>
              </a:rPr>
              <a:t>XGBoost</a:t>
            </a:r>
            <a:endParaRPr sz="1800" b="0" i="0" u="none" strike="noStrike" cap="none">
              <a:solidFill>
                <a:srgbClr val="000000"/>
              </a:solidFill>
              <a:latin typeface="Century Gothic"/>
              <a:ea typeface="Century Gothic"/>
              <a:cs typeface="Century Gothic"/>
              <a:sym typeface="Century Gothic"/>
            </a:endParaRPr>
          </a:p>
        </p:txBody>
      </p:sp>
      <p:pic>
        <p:nvPicPr>
          <p:cNvPr id="396" name="Google Shape;396;p47"/>
          <p:cNvPicPr preferRelativeResize="0"/>
          <p:nvPr/>
        </p:nvPicPr>
        <p:blipFill rotWithShape="1">
          <a:blip r:embed="rId5">
            <a:alphaModFix/>
          </a:blip>
          <a:srcRect/>
          <a:stretch/>
        </p:blipFill>
        <p:spPr>
          <a:xfrm>
            <a:off x="10586553" y="304800"/>
            <a:ext cx="1074117" cy="35281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8"/>
          <p:cNvPicPr preferRelativeResize="0"/>
          <p:nvPr/>
        </p:nvPicPr>
        <p:blipFill rotWithShape="1">
          <a:blip r:embed="rId3">
            <a:alphaModFix/>
          </a:blip>
          <a:srcRect/>
          <a:stretch/>
        </p:blipFill>
        <p:spPr>
          <a:xfrm>
            <a:off x="3007599" y="198350"/>
            <a:ext cx="8915400" cy="6286500"/>
          </a:xfrm>
          <a:prstGeom prst="rect">
            <a:avLst/>
          </a:prstGeom>
          <a:noFill/>
          <a:ln>
            <a:noFill/>
          </a:ln>
        </p:spPr>
      </p:pic>
      <p:sp>
        <p:nvSpPr>
          <p:cNvPr id="402" name="Google Shape;402;p48"/>
          <p:cNvSpPr txBox="1">
            <a:spLocks noGrp="1"/>
          </p:cNvSpPr>
          <p:nvPr>
            <p:ph type="title"/>
          </p:nvPr>
        </p:nvSpPr>
        <p:spPr>
          <a:xfrm rot="-5400000">
            <a:off x="-1580962" y="2303550"/>
            <a:ext cx="5486400" cy="2134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800"/>
              <a:buNone/>
            </a:pPr>
            <a:r>
              <a:rPr lang="en-US"/>
              <a:t>FEATURE SELECTION</a:t>
            </a:r>
            <a:endParaRPr/>
          </a:p>
          <a:p>
            <a:pPr marL="0" lvl="0" indent="0" algn="l" rtl="0">
              <a:lnSpc>
                <a:spcPct val="90000"/>
              </a:lnSpc>
              <a:spcBef>
                <a:spcPts val="0"/>
              </a:spcBef>
              <a:spcAft>
                <a:spcPts val="0"/>
              </a:spcAft>
              <a:buSzPts val="1800"/>
              <a:buNone/>
            </a:pPr>
            <a:r>
              <a:rPr lang="en-US" sz="2400"/>
              <a:t>Based on Correlation Matrix</a:t>
            </a:r>
            <a:endParaRPr sz="2400"/>
          </a:p>
        </p:txBody>
      </p:sp>
      <p:cxnSp>
        <p:nvCxnSpPr>
          <p:cNvPr id="403" name="Google Shape;403;p48"/>
          <p:cNvCxnSpPr/>
          <p:nvPr/>
        </p:nvCxnSpPr>
        <p:spPr>
          <a:xfrm>
            <a:off x="3315091" y="2664003"/>
            <a:ext cx="677700" cy="0"/>
          </a:xfrm>
          <a:prstGeom prst="straightConnector1">
            <a:avLst/>
          </a:prstGeom>
          <a:noFill/>
          <a:ln w="19050" cap="flat" cmpd="sng">
            <a:solidFill>
              <a:schemeClr val="dk2"/>
            </a:solidFill>
            <a:prstDash val="solid"/>
            <a:round/>
            <a:headEnd type="none" w="sm" len="sm"/>
            <a:tailEnd type="none" w="sm" len="sm"/>
          </a:ln>
        </p:spPr>
      </p:cxnSp>
      <p:cxnSp>
        <p:nvCxnSpPr>
          <p:cNvPr id="404" name="Google Shape;404;p48"/>
          <p:cNvCxnSpPr/>
          <p:nvPr/>
        </p:nvCxnSpPr>
        <p:spPr>
          <a:xfrm>
            <a:off x="3271900" y="2902097"/>
            <a:ext cx="677700" cy="0"/>
          </a:xfrm>
          <a:prstGeom prst="straightConnector1">
            <a:avLst/>
          </a:prstGeom>
          <a:noFill/>
          <a:ln w="19050" cap="flat" cmpd="sng">
            <a:solidFill>
              <a:schemeClr val="dk2"/>
            </a:solidFill>
            <a:prstDash val="solid"/>
            <a:round/>
            <a:headEnd type="none" w="sm" len="sm"/>
            <a:tailEnd type="none" w="sm" len="sm"/>
          </a:ln>
        </p:spPr>
      </p:cxnSp>
      <p:cxnSp>
        <p:nvCxnSpPr>
          <p:cNvPr id="405" name="Google Shape;405;p48"/>
          <p:cNvCxnSpPr/>
          <p:nvPr/>
        </p:nvCxnSpPr>
        <p:spPr>
          <a:xfrm>
            <a:off x="3271900" y="3085837"/>
            <a:ext cx="677700" cy="0"/>
          </a:xfrm>
          <a:prstGeom prst="straightConnector1">
            <a:avLst/>
          </a:prstGeom>
          <a:noFill/>
          <a:ln w="19050" cap="flat" cmpd="sng">
            <a:solidFill>
              <a:schemeClr val="dk2"/>
            </a:solidFill>
            <a:prstDash val="solid"/>
            <a:round/>
            <a:headEnd type="none" w="sm" len="sm"/>
            <a:tailEnd type="none" w="sm" len="sm"/>
          </a:ln>
        </p:spPr>
      </p:cxnSp>
      <p:cxnSp>
        <p:nvCxnSpPr>
          <p:cNvPr id="406" name="Google Shape;406;p48"/>
          <p:cNvCxnSpPr/>
          <p:nvPr/>
        </p:nvCxnSpPr>
        <p:spPr>
          <a:xfrm>
            <a:off x="3315091" y="4368460"/>
            <a:ext cx="677700" cy="0"/>
          </a:xfrm>
          <a:prstGeom prst="straightConnector1">
            <a:avLst/>
          </a:prstGeom>
          <a:noFill/>
          <a:ln w="19050" cap="flat" cmpd="sng">
            <a:solidFill>
              <a:schemeClr val="dk2"/>
            </a:solidFill>
            <a:prstDash val="solid"/>
            <a:round/>
            <a:headEnd type="none" w="sm" len="sm"/>
            <a:tailEnd type="none" w="sm" len="sm"/>
          </a:ln>
        </p:spPr>
      </p:cxnSp>
      <p:cxnSp>
        <p:nvCxnSpPr>
          <p:cNvPr id="407" name="Google Shape;407;p48"/>
          <p:cNvCxnSpPr/>
          <p:nvPr/>
        </p:nvCxnSpPr>
        <p:spPr>
          <a:xfrm rot="10800000" flipH="1">
            <a:off x="3007599" y="5000136"/>
            <a:ext cx="942000" cy="9600"/>
          </a:xfrm>
          <a:prstGeom prst="straightConnector1">
            <a:avLst/>
          </a:prstGeom>
          <a:noFill/>
          <a:ln w="19050" cap="flat" cmpd="sng">
            <a:solidFill>
              <a:schemeClr val="dk2"/>
            </a:solidFill>
            <a:prstDash val="solid"/>
            <a:round/>
            <a:headEnd type="none" w="sm" len="sm"/>
            <a:tailEnd type="none" w="sm" len="sm"/>
          </a:ln>
        </p:spPr>
      </p:cxnSp>
      <p:cxnSp>
        <p:nvCxnSpPr>
          <p:cNvPr id="408" name="Google Shape;408;p48"/>
          <p:cNvCxnSpPr/>
          <p:nvPr/>
        </p:nvCxnSpPr>
        <p:spPr>
          <a:xfrm>
            <a:off x="3271900" y="2009389"/>
            <a:ext cx="677700" cy="0"/>
          </a:xfrm>
          <a:prstGeom prst="straightConnector1">
            <a:avLst/>
          </a:prstGeom>
          <a:noFill/>
          <a:ln w="19050" cap="flat" cmpd="sng">
            <a:solidFill>
              <a:schemeClr val="dk2"/>
            </a:solidFill>
            <a:prstDash val="solid"/>
            <a:round/>
            <a:headEnd type="none" w="sm" len="sm"/>
            <a:tailEnd type="none" w="sm" len="sm"/>
          </a:ln>
        </p:spPr>
      </p:cxnSp>
      <p:cxnSp>
        <p:nvCxnSpPr>
          <p:cNvPr id="409" name="Google Shape;409;p48"/>
          <p:cNvCxnSpPr/>
          <p:nvPr/>
        </p:nvCxnSpPr>
        <p:spPr>
          <a:xfrm>
            <a:off x="5426976" y="5509602"/>
            <a:ext cx="0" cy="429600"/>
          </a:xfrm>
          <a:prstGeom prst="straightConnector1">
            <a:avLst/>
          </a:prstGeom>
          <a:noFill/>
          <a:ln w="19050" cap="flat" cmpd="sng">
            <a:solidFill>
              <a:schemeClr val="dk2"/>
            </a:solidFill>
            <a:prstDash val="solid"/>
            <a:round/>
            <a:headEnd type="none" w="sm" len="sm"/>
            <a:tailEnd type="none" w="sm" len="sm"/>
          </a:ln>
        </p:spPr>
      </p:cxnSp>
      <p:cxnSp>
        <p:nvCxnSpPr>
          <p:cNvPr id="410" name="Google Shape;410;p48"/>
          <p:cNvCxnSpPr/>
          <p:nvPr/>
        </p:nvCxnSpPr>
        <p:spPr>
          <a:xfrm>
            <a:off x="7910338" y="5555493"/>
            <a:ext cx="0" cy="429600"/>
          </a:xfrm>
          <a:prstGeom prst="straightConnector1">
            <a:avLst/>
          </a:prstGeom>
          <a:noFill/>
          <a:ln w="19050" cap="flat" cmpd="sng">
            <a:solidFill>
              <a:schemeClr val="dk2"/>
            </a:solidFill>
            <a:prstDash val="solid"/>
            <a:round/>
            <a:headEnd type="none" w="sm" len="sm"/>
            <a:tailEnd type="none" w="sm" len="sm"/>
          </a:ln>
        </p:spPr>
      </p:cxnSp>
      <p:cxnSp>
        <p:nvCxnSpPr>
          <p:cNvPr id="411" name="Google Shape;411;p48"/>
          <p:cNvCxnSpPr/>
          <p:nvPr/>
        </p:nvCxnSpPr>
        <p:spPr>
          <a:xfrm>
            <a:off x="5119848" y="5555493"/>
            <a:ext cx="0" cy="4296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9"/>
          <p:cNvSpPr txBox="1"/>
          <p:nvPr/>
        </p:nvSpPr>
        <p:spPr>
          <a:xfrm>
            <a:off x="876464" y="657612"/>
            <a:ext cx="8771205" cy="4401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2A2A2A"/>
                </a:solidFill>
                <a:latin typeface="Century Gothic"/>
                <a:ea typeface="Century Gothic"/>
                <a:cs typeface="Century Gothic"/>
                <a:sym typeface="Century Gothic"/>
              </a:rPr>
              <a:t>Final Features selected for model building</a:t>
            </a:r>
            <a:endParaRPr sz="20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000"/>
              <a:buFont typeface="Arial"/>
              <a:buNone/>
            </a:pPr>
            <a:br>
              <a:rPr lang="en-US" sz="2000" b="0" i="0" u="none" strike="noStrike" cap="none">
                <a:solidFill>
                  <a:srgbClr val="000000"/>
                </a:solidFill>
                <a:latin typeface="Century Gothic"/>
                <a:ea typeface="Century Gothic"/>
                <a:cs typeface="Century Gothic"/>
                <a:sym typeface="Century Gothic"/>
              </a:rPr>
            </a:br>
            <a:r>
              <a:rPr lang="en-US" sz="2000" b="1" i="0" u="none" strike="noStrike" cap="none">
                <a:solidFill>
                  <a:srgbClr val="000000"/>
                </a:solidFill>
                <a:latin typeface="Century Gothic"/>
                <a:ea typeface="Century Gothic"/>
                <a:cs typeface="Century Gothic"/>
                <a:sym typeface="Century Gothic"/>
              </a:rPr>
              <a:t>Independent Features</a:t>
            </a:r>
            <a:r>
              <a:rPr lang="en-US" sz="2000" b="0" i="0" u="none" strike="noStrike" cap="none">
                <a:solidFill>
                  <a:srgbClr val="000000"/>
                </a:solidFill>
                <a:latin typeface="Century Gothic"/>
                <a:ea typeface="Century Gothic"/>
                <a:cs typeface="Century Gothic"/>
                <a:sym typeface="Century Gothic"/>
              </a:rPr>
              <a:t>: </a:t>
            </a:r>
            <a:endParaRPr sz="20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entury Gothic"/>
                <a:ea typeface="Century Gothic"/>
                <a:cs typeface="Century Gothic"/>
                <a:sym typeface="Century Gothic"/>
              </a:rPr>
              <a:t>'density_per_km', 'latitude', 'longitude', 'maxtempC', 'mintempC', 'totalSnow_cm', 'sunHour', 'moon_illumination’,</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entury Gothic"/>
                <a:ea typeface="Century Gothic"/>
                <a:cs typeface="Century Gothic"/>
                <a:sym typeface="Century Gothic"/>
              </a:rPr>
              <a:t>'DewPointC', 'WindGustKmph', 'cloudcover', 'humidity’, 'precipMM', 'pressure',  'visibility’, 'winddirDegree', 'year', 'month’</a:t>
            </a:r>
            <a:endParaRPr sz="20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000"/>
              <a:buFont typeface="Arial"/>
              <a:buNone/>
            </a:pPr>
            <a:br>
              <a:rPr lang="en-US" sz="2000" b="0" i="0" u="none" strike="noStrike" cap="none">
                <a:solidFill>
                  <a:srgbClr val="000000"/>
                </a:solidFill>
                <a:latin typeface="Century Gothic"/>
                <a:ea typeface="Century Gothic"/>
                <a:cs typeface="Century Gothic"/>
                <a:sym typeface="Century Gothic"/>
              </a:rPr>
            </a:br>
            <a:r>
              <a:rPr lang="en-US" sz="2000" b="1" i="0" u="none" strike="noStrike" cap="none">
                <a:solidFill>
                  <a:srgbClr val="000000"/>
                </a:solidFill>
                <a:latin typeface="Century Gothic"/>
                <a:ea typeface="Century Gothic"/>
                <a:cs typeface="Century Gothic"/>
                <a:sym typeface="Century Gothic"/>
              </a:rPr>
              <a:t>Dependent Features :    </a:t>
            </a:r>
            <a:r>
              <a:rPr lang="en-US" sz="2000" b="0" i="0" u="none" strike="noStrike" cap="none">
                <a:solidFill>
                  <a:srgbClr val="000000"/>
                </a:solidFill>
                <a:latin typeface="Century Gothic"/>
                <a:ea typeface="Century Gothic"/>
                <a:cs typeface="Century Gothic"/>
                <a:sym typeface="Century Gothic"/>
              </a:rPr>
              <a:t>Target (0,1) – Classification</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entury Gothic"/>
                <a:ea typeface="Century Gothic"/>
                <a:cs typeface="Century Gothic"/>
                <a:sym typeface="Century Gothic"/>
              </a:rPr>
              <a:t>			   Cases  - Regression</a:t>
            </a:r>
            <a:endParaRPr sz="20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417" name="Google Shape;417;p49"/>
          <p:cNvPicPr preferRelativeResize="0"/>
          <p:nvPr/>
        </p:nvPicPr>
        <p:blipFill rotWithShape="1">
          <a:blip r:embed="rId3">
            <a:alphaModFix/>
          </a:blip>
          <a:srcRect/>
          <a:stretch/>
        </p:blipFill>
        <p:spPr>
          <a:xfrm>
            <a:off x="10586553" y="304800"/>
            <a:ext cx="1074117" cy="3528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0"/>
          <p:cNvSpPr txBox="1">
            <a:spLocks noGrp="1"/>
          </p:cNvSpPr>
          <p:nvPr>
            <p:ph type="title"/>
          </p:nvPr>
        </p:nvSpPr>
        <p:spPr>
          <a:xfrm>
            <a:off x="607457" y="714422"/>
            <a:ext cx="3886200"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MODEL BUILDING</a:t>
            </a:r>
            <a:endParaRPr/>
          </a:p>
        </p:txBody>
      </p:sp>
      <p:pic>
        <p:nvPicPr>
          <p:cNvPr id="423" name="Google Shape;423;p50"/>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424" name="Google Shape;424;p50"/>
          <p:cNvSpPr/>
          <p:nvPr/>
        </p:nvSpPr>
        <p:spPr>
          <a:xfrm>
            <a:off x="5993284" y="1307403"/>
            <a:ext cx="2387128" cy="597597"/>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pic>
        <p:nvPicPr>
          <p:cNvPr id="425" name="Google Shape;425;p50" descr="AI and ML | Machine Learning| Deep Learning"/>
          <p:cNvPicPr preferRelativeResize="0"/>
          <p:nvPr/>
        </p:nvPicPr>
        <p:blipFill rotWithShape="1">
          <a:blip r:embed="rId4">
            <a:alphaModFix/>
          </a:blip>
          <a:srcRect/>
          <a:stretch/>
        </p:blipFill>
        <p:spPr>
          <a:xfrm>
            <a:off x="5377217" y="2733722"/>
            <a:ext cx="6730047" cy="3809461"/>
          </a:xfrm>
          <a:prstGeom prst="rect">
            <a:avLst/>
          </a:prstGeom>
          <a:noFill/>
          <a:ln>
            <a:noFill/>
          </a:ln>
        </p:spPr>
      </p:pic>
      <p:sp>
        <p:nvSpPr>
          <p:cNvPr id="426" name="Google Shape;426;p50"/>
          <p:cNvSpPr txBox="1"/>
          <p:nvPr/>
        </p:nvSpPr>
        <p:spPr>
          <a:xfrm>
            <a:off x="684213" y="4876800"/>
            <a:ext cx="2762372" cy="73620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440"/>
              <a:buFont typeface="Arial"/>
              <a:buNone/>
            </a:pPr>
            <a:r>
              <a:rPr lang="en-US" sz="1800" b="0" i="0" u="none" strike="noStrike" cap="none">
                <a:solidFill>
                  <a:schemeClr val="dk1"/>
                </a:solidFill>
                <a:latin typeface="Century Gothic"/>
                <a:ea typeface="Century Gothic"/>
                <a:cs typeface="Century Gothic"/>
                <a:sym typeface="Century Gothic"/>
              </a:rPr>
              <a:t>Classification Model</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1440"/>
              <a:buFont typeface="Arial"/>
              <a:buNone/>
            </a:pPr>
            <a:r>
              <a:rPr lang="en-US" sz="1800" b="0" i="0" u="none" strike="noStrike" cap="none">
                <a:solidFill>
                  <a:schemeClr val="dk1"/>
                </a:solidFill>
                <a:latin typeface="Century Gothic"/>
                <a:ea typeface="Century Gothic"/>
                <a:cs typeface="Century Gothic"/>
                <a:sym typeface="Century Gothic"/>
              </a:rPr>
              <a:t>Regression Model</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1440"/>
              <a:buFont typeface="Arial"/>
              <a:buNone/>
            </a:pPr>
            <a:endParaRPr sz="18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1217614" y="274638"/>
            <a:ext cx="9753600" cy="132556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A2A2A"/>
              </a:buClr>
              <a:buSzPts val="3600"/>
              <a:buFont typeface="Century Gothic"/>
              <a:buNone/>
            </a:pPr>
            <a:r>
              <a:rPr lang="en-US" sz="3600"/>
              <a:t>PROBLEM STATEMENT</a:t>
            </a:r>
            <a:endParaRPr/>
          </a:p>
        </p:txBody>
      </p:sp>
      <p:sp>
        <p:nvSpPr>
          <p:cNvPr id="103" name="Google Shape;103;p15"/>
          <p:cNvSpPr txBox="1">
            <a:spLocks noGrp="1"/>
          </p:cNvSpPr>
          <p:nvPr>
            <p:ph type="body" idx="1"/>
          </p:nvPr>
        </p:nvSpPr>
        <p:spPr>
          <a:xfrm>
            <a:off x="1217625" y="2245125"/>
            <a:ext cx="9753600" cy="3429000"/>
          </a:xfrm>
          <a:prstGeom prst="rect">
            <a:avLst/>
          </a:prstGeom>
          <a:noFill/>
          <a:ln>
            <a:noFill/>
          </a:ln>
        </p:spPr>
        <p:txBody>
          <a:bodyPr spcFirstLastPara="1" wrap="square" lIns="91425" tIns="45700" rIns="91425" bIns="45700" anchor="t" anchorCtr="0">
            <a:normAutofit lnSpcReduction="10000"/>
          </a:bodyPr>
          <a:lstStyle/>
          <a:p>
            <a:pPr marL="45720" lvl="0" indent="0" algn="l" rtl="0">
              <a:lnSpc>
                <a:spcPct val="90000"/>
              </a:lnSpc>
              <a:spcBef>
                <a:spcPts val="0"/>
              </a:spcBef>
              <a:spcAft>
                <a:spcPts val="0"/>
              </a:spcAft>
              <a:buSzPts val="1920"/>
              <a:buNone/>
            </a:pPr>
            <a:r>
              <a:rPr lang="en-US">
                <a:solidFill>
                  <a:schemeClr val="dk2"/>
                </a:solidFill>
                <a:latin typeface="Century Gothic"/>
                <a:ea typeface="Century Gothic"/>
                <a:cs typeface="Century Gothic"/>
                <a:sym typeface="Century Gothic"/>
              </a:rPr>
              <a:t>COVID19 has shown the real face of our healthcare infrastructure, planning, and readiness to address a pandemic with limited resources, unprepared staff, and broken supply chains.</a:t>
            </a:r>
            <a:endParaRPr>
              <a:solidFill>
                <a:schemeClr val="dk2"/>
              </a:solidFill>
              <a:latin typeface="Century Gothic"/>
              <a:ea typeface="Century Gothic"/>
              <a:cs typeface="Century Gothic"/>
              <a:sym typeface="Century Gothic"/>
            </a:endParaRPr>
          </a:p>
          <a:p>
            <a:pPr marL="45720" lvl="0" indent="0" algn="l" rtl="0">
              <a:lnSpc>
                <a:spcPct val="90000"/>
              </a:lnSpc>
              <a:spcBef>
                <a:spcPts val="0"/>
              </a:spcBef>
              <a:spcAft>
                <a:spcPts val="0"/>
              </a:spcAft>
              <a:buSzPts val="1920"/>
              <a:buNone/>
            </a:pPr>
            <a:endParaRPr>
              <a:latin typeface="Century Gothic"/>
              <a:ea typeface="Century Gothic"/>
              <a:cs typeface="Century Gothic"/>
              <a:sym typeface="Century Gothic"/>
            </a:endParaRPr>
          </a:p>
          <a:p>
            <a:pPr marL="45720" lvl="0" indent="0" algn="l" rtl="0">
              <a:lnSpc>
                <a:spcPct val="90000"/>
              </a:lnSpc>
              <a:spcBef>
                <a:spcPts val="0"/>
              </a:spcBef>
              <a:spcAft>
                <a:spcPts val="0"/>
              </a:spcAft>
              <a:buSzPts val="1920"/>
              <a:buNone/>
            </a:pPr>
            <a:r>
              <a:rPr lang="en-US">
                <a:solidFill>
                  <a:schemeClr val="dk2"/>
                </a:solidFill>
                <a:latin typeface="Century Gothic"/>
                <a:ea typeface="Century Gothic"/>
                <a:cs typeface="Century Gothic"/>
                <a:sym typeface="Century Gothic"/>
              </a:rPr>
              <a:t>Our idea is to analyze and determine the spread of epidemic diseases in villages and sub-urban areas, where healthcare might not be readily available.</a:t>
            </a:r>
            <a:endParaRPr/>
          </a:p>
          <a:p>
            <a:pPr marL="45720" lvl="0" indent="0" algn="l" rtl="0">
              <a:lnSpc>
                <a:spcPct val="90000"/>
              </a:lnSpc>
              <a:spcBef>
                <a:spcPts val="0"/>
              </a:spcBef>
              <a:spcAft>
                <a:spcPts val="0"/>
              </a:spcAft>
              <a:buSzPts val="1920"/>
              <a:buNone/>
            </a:pPr>
            <a:endParaRPr>
              <a:solidFill>
                <a:schemeClr val="dk2"/>
              </a:solidFill>
              <a:latin typeface="Century Gothic"/>
              <a:ea typeface="Century Gothic"/>
              <a:cs typeface="Century Gothic"/>
              <a:sym typeface="Century Gothic"/>
            </a:endParaRPr>
          </a:p>
          <a:p>
            <a:pPr marL="45720" lvl="0" indent="0" algn="l" rtl="0">
              <a:lnSpc>
                <a:spcPct val="90000"/>
              </a:lnSpc>
              <a:spcBef>
                <a:spcPts val="0"/>
              </a:spcBef>
              <a:spcAft>
                <a:spcPts val="0"/>
              </a:spcAft>
              <a:buSzPts val="1920"/>
              <a:buNone/>
            </a:pPr>
            <a:r>
              <a:rPr lang="en-US">
                <a:solidFill>
                  <a:schemeClr val="dk2"/>
                </a:solidFill>
                <a:latin typeface="Century Gothic"/>
                <a:ea typeface="Century Gothic"/>
                <a:cs typeface="Century Gothic"/>
                <a:sym typeface="Century Gothic"/>
              </a:rPr>
              <a:t>In this project, we aim is to analyze and build a multimodal model to predict the likelihood of an area having an outbreak.</a:t>
            </a:r>
            <a:endParaRPr>
              <a:solidFill>
                <a:schemeClr val="dk2"/>
              </a:solidFill>
              <a:latin typeface="Century Gothic"/>
              <a:ea typeface="Century Gothic"/>
              <a:cs typeface="Century Gothic"/>
              <a:sym typeface="Century Gothic"/>
            </a:endParaRPr>
          </a:p>
        </p:txBody>
      </p:sp>
      <p:pic>
        <p:nvPicPr>
          <p:cNvPr id="104" name="Google Shape;104;p15"/>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105" name="Google Shape;105;p15"/>
          <p:cNvPicPr preferRelativeResize="0"/>
          <p:nvPr/>
        </p:nvPicPr>
        <p:blipFill rotWithShape="1">
          <a:blip r:embed="rId4">
            <a:alphaModFix/>
          </a:blip>
          <a:srcRect/>
          <a:stretch/>
        </p:blipFill>
        <p:spPr>
          <a:xfrm>
            <a:off x="1081737" y="274661"/>
            <a:ext cx="2189825" cy="22026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51"/>
          <p:cNvPicPr preferRelativeResize="0"/>
          <p:nvPr/>
        </p:nvPicPr>
        <p:blipFill rotWithShape="1">
          <a:blip r:embed="rId3">
            <a:alphaModFix/>
          </a:blip>
          <a:srcRect/>
          <a:stretch/>
        </p:blipFill>
        <p:spPr>
          <a:xfrm>
            <a:off x="1637444" y="2309081"/>
            <a:ext cx="8913935" cy="3951041"/>
          </a:xfrm>
          <a:prstGeom prst="rect">
            <a:avLst/>
          </a:prstGeom>
          <a:noFill/>
          <a:ln>
            <a:noFill/>
          </a:ln>
        </p:spPr>
      </p:pic>
      <p:pic>
        <p:nvPicPr>
          <p:cNvPr id="432" name="Google Shape;432;p51"/>
          <p:cNvPicPr preferRelativeResize="0"/>
          <p:nvPr/>
        </p:nvPicPr>
        <p:blipFill rotWithShape="1">
          <a:blip r:embed="rId4">
            <a:alphaModFix/>
          </a:blip>
          <a:srcRect/>
          <a:stretch/>
        </p:blipFill>
        <p:spPr>
          <a:xfrm>
            <a:off x="10586553" y="304800"/>
            <a:ext cx="1074117" cy="352812"/>
          </a:xfrm>
          <a:prstGeom prst="rect">
            <a:avLst/>
          </a:prstGeom>
          <a:noFill/>
          <a:ln>
            <a:noFill/>
          </a:ln>
        </p:spPr>
      </p:pic>
      <p:sp>
        <p:nvSpPr>
          <p:cNvPr id="433" name="Google Shape;433;p51"/>
          <p:cNvSpPr txBox="1"/>
          <p:nvPr/>
        </p:nvSpPr>
        <p:spPr>
          <a:xfrm>
            <a:off x="710600" y="274650"/>
            <a:ext cx="3861400" cy="132570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Arial"/>
                <a:ea typeface="Arial"/>
                <a:cs typeface="Arial"/>
                <a:sym typeface="Arial"/>
              </a:rPr>
              <a:t>Classification</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2"/>
          <p:cNvSpPr txBox="1">
            <a:spLocks noGrp="1"/>
          </p:cNvSpPr>
          <p:nvPr>
            <p:ph type="title"/>
          </p:nvPr>
        </p:nvSpPr>
        <p:spPr>
          <a:xfrm>
            <a:off x="1217614" y="274638"/>
            <a:ext cx="97536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800"/>
              <a:buNone/>
            </a:pPr>
            <a:r>
              <a:rPr lang="en-US"/>
              <a:t>Baseline models for Regression </a:t>
            </a:r>
            <a:endParaRPr/>
          </a:p>
        </p:txBody>
      </p:sp>
      <p:graphicFrame>
        <p:nvGraphicFramePr>
          <p:cNvPr id="440" name="Google Shape;440;p52"/>
          <p:cNvGraphicFramePr/>
          <p:nvPr/>
        </p:nvGraphicFramePr>
        <p:xfrm>
          <a:off x="952513" y="2095500"/>
          <a:ext cx="10563375" cy="3840280"/>
        </p:xfrm>
        <a:graphic>
          <a:graphicData uri="http://schemas.openxmlformats.org/drawingml/2006/table">
            <a:tbl>
              <a:tblPr>
                <a:noFill/>
                <a:tableStyleId>{A1C7499C-55F4-4317-B747-27DBB26F6399}</a:tableStyleId>
              </a:tblPr>
              <a:tblGrid>
                <a:gridCol w="3521125">
                  <a:extLst>
                    <a:ext uri="{9D8B030D-6E8A-4147-A177-3AD203B41FA5}">
                      <a16:colId xmlns:a16="http://schemas.microsoft.com/office/drawing/2014/main" val="20000"/>
                    </a:ext>
                  </a:extLst>
                </a:gridCol>
                <a:gridCol w="3521125">
                  <a:extLst>
                    <a:ext uri="{9D8B030D-6E8A-4147-A177-3AD203B41FA5}">
                      <a16:colId xmlns:a16="http://schemas.microsoft.com/office/drawing/2014/main" val="20001"/>
                    </a:ext>
                  </a:extLst>
                </a:gridCol>
                <a:gridCol w="3521125">
                  <a:extLst>
                    <a:ext uri="{9D8B030D-6E8A-4147-A177-3AD203B41FA5}">
                      <a16:colId xmlns:a16="http://schemas.microsoft.com/office/drawing/2014/main" val="20002"/>
                    </a:ext>
                  </a:extLst>
                </a:gridCol>
              </a:tblGrid>
              <a:tr h="475900">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Century Gothic"/>
                          <a:ea typeface="Century Gothic"/>
                          <a:cs typeface="Century Gothic"/>
                          <a:sym typeface="Century Gothic"/>
                        </a:rPr>
                        <a:t>Model</a:t>
                      </a:r>
                      <a:endParaRPr sz="20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Century Gothic"/>
                          <a:ea typeface="Century Gothic"/>
                          <a:cs typeface="Century Gothic"/>
                          <a:sym typeface="Century Gothic"/>
                        </a:rPr>
                        <a:t>Mean Squared Error</a:t>
                      </a:r>
                      <a:endParaRPr sz="20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Century Gothic"/>
                          <a:ea typeface="Century Gothic"/>
                          <a:cs typeface="Century Gothic"/>
                          <a:sym typeface="Century Gothic"/>
                        </a:rPr>
                        <a:t>Coefficient of Determination (R</a:t>
                      </a:r>
                      <a:r>
                        <a:rPr lang="en-US" sz="2000" b="1" u="none" strike="noStrike" cap="none" baseline="30000">
                          <a:latin typeface="Century Gothic"/>
                          <a:ea typeface="Century Gothic"/>
                          <a:cs typeface="Century Gothic"/>
                          <a:sym typeface="Century Gothic"/>
                        </a:rPr>
                        <a:t>2</a:t>
                      </a:r>
                      <a:r>
                        <a:rPr lang="en-US" sz="2000" b="1" u="none" strike="noStrike" cap="none">
                          <a:latin typeface="Century Gothic"/>
                          <a:ea typeface="Century Gothic"/>
                          <a:cs typeface="Century Gothic"/>
                          <a:sym typeface="Century Gothic"/>
                        </a:rPr>
                        <a:t> value)</a:t>
                      </a:r>
                      <a:endParaRPr sz="20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extLst>
                  <a:ext uri="{0D108BD9-81ED-4DB2-BD59-A6C34878D82A}">
                    <a16:rowId xmlns:a16="http://schemas.microsoft.com/office/drawing/2014/main" val="10000"/>
                  </a:ext>
                </a:extLst>
              </a:tr>
              <a:tr h="40342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Linear Regression</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15000"/>
                        </a:lnSpc>
                        <a:spcBef>
                          <a:spcPts val="0"/>
                        </a:spcBef>
                        <a:spcAft>
                          <a:spcPts val="0"/>
                        </a:spcAft>
                        <a:buClr>
                          <a:srgbClr val="000000"/>
                        </a:buClr>
                        <a:buSzPts val="1600"/>
                        <a:buFont typeface="Arial"/>
                        <a:buNone/>
                      </a:pPr>
                      <a:r>
                        <a:rPr lang="en-US" sz="1600" u="none" strike="noStrike" cap="none">
                          <a:solidFill>
                            <a:schemeClr val="dk2"/>
                          </a:solidFill>
                          <a:latin typeface="Century Gothic"/>
                          <a:ea typeface="Century Gothic"/>
                          <a:cs typeface="Century Gothic"/>
                          <a:sym typeface="Century Gothic"/>
                        </a:rPr>
                        <a:t>482209.82</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dk2"/>
                          </a:solidFill>
                          <a:latin typeface="Century Gothic"/>
                          <a:ea typeface="Century Gothic"/>
                          <a:cs typeface="Century Gothic"/>
                          <a:sym typeface="Century Gothic"/>
                        </a:rPr>
                        <a:t>0.00673</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extLst>
                  <a:ext uri="{0D108BD9-81ED-4DB2-BD59-A6C34878D82A}">
                    <a16:rowId xmlns:a16="http://schemas.microsoft.com/office/drawing/2014/main" val="10001"/>
                  </a:ext>
                </a:extLst>
              </a:tr>
              <a:tr h="40342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Lasso</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15000"/>
                        </a:lnSpc>
                        <a:spcBef>
                          <a:spcPts val="0"/>
                        </a:spcBef>
                        <a:spcAft>
                          <a:spcPts val="0"/>
                        </a:spcAft>
                        <a:buClr>
                          <a:srgbClr val="000000"/>
                        </a:buClr>
                        <a:buSzPts val="1600"/>
                        <a:buFont typeface="Arial"/>
                        <a:buNone/>
                      </a:pPr>
                      <a:r>
                        <a:rPr lang="en-US" sz="1600" u="none" strike="noStrike" cap="none">
                          <a:solidFill>
                            <a:schemeClr val="dk2"/>
                          </a:solidFill>
                          <a:latin typeface="Century Gothic"/>
                          <a:ea typeface="Century Gothic"/>
                          <a:cs typeface="Century Gothic"/>
                          <a:sym typeface="Century Gothic"/>
                        </a:rPr>
                        <a:t>482521.69</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dk2"/>
                          </a:solidFill>
                          <a:latin typeface="Century Gothic"/>
                          <a:ea typeface="Century Gothic"/>
                          <a:cs typeface="Century Gothic"/>
                          <a:sym typeface="Century Gothic"/>
                        </a:rPr>
                        <a:t>0.00624</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extLst>
                  <a:ext uri="{0D108BD9-81ED-4DB2-BD59-A6C34878D82A}">
                    <a16:rowId xmlns:a16="http://schemas.microsoft.com/office/drawing/2014/main" val="10002"/>
                  </a:ext>
                </a:extLst>
              </a:tr>
              <a:tr h="40342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Ridge</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15000"/>
                        </a:lnSpc>
                        <a:spcBef>
                          <a:spcPts val="0"/>
                        </a:spcBef>
                        <a:spcAft>
                          <a:spcPts val="0"/>
                        </a:spcAft>
                        <a:buClr>
                          <a:srgbClr val="000000"/>
                        </a:buClr>
                        <a:buSzPts val="1600"/>
                        <a:buFont typeface="Arial"/>
                        <a:buNone/>
                      </a:pPr>
                      <a:r>
                        <a:rPr lang="en-US" sz="1600" u="none" strike="noStrike" cap="none">
                          <a:solidFill>
                            <a:schemeClr val="dk2"/>
                          </a:solidFill>
                          <a:latin typeface="Century Gothic"/>
                          <a:ea typeface="Century Gothic"/>
                          <a:cs typeface="Century Gothic"/>
                          <a:sym typeface="Century Gothic"/>
                        </a:rPr>
                        <a:t>482442.85</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dk2"/>
                          </a:solidFill>
                          <a:latin typeface="Century Gothic"/>
                          <a:ea typeface="Century Gothic"/>
                          <a:cs typeface="Century Gothic"/>
                          <a:sym typeface="Century Gothic"/>
                        </a:rPr>
                        <a:t>0.00673</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extLst>
                  <a:ext uri="{0D108BD9-81ED-4DB2-BD59-A6C34878D82A}">
                    <a16:rowId xmlns:a16="http://schemas.microsoft.com/office/drawing/2014/main" val="10003"/>
                  </a:ext>
                </a:extLst>
              </a:tr>
              <a:tr h="6095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Decision Tree Regressor</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15000"/>
                        </a:lnSpc>
                        <a:spcBef>
                          <a:spcPts val="0"/>
                        </a:spcBef>
                        <a:spcAft>
                          <a:spcPts val="0"/>
                        </a:spcAft>
                        <a:buClr>
                          <a:srgbClr val="000000"/>
                        </a:buClr>
                        <a:buSzPts val="1600"/>
                        <a:buFont typeface="Arial"/>
                        <a:buNone/>
                      </a:pPr>
                      <a:r>
                        <a:rPr lang="en-US" sz="1600" u="none" strike="noStrike" cap="none">
                          <a:solidFill>
                            <a:schemeClr val="dk2"/>
                          </a:solidFill>
                          <a:latin typeface="Century Gothic"/>
                          <a:ea typeface="Century Gothic"/>
                          <a:cs typeface="Century Gothic"/>
                          <a:sym typeface="Century Gothic"/>
                        </a:rPr>
                        <a:t>902975.40</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15000"/>
                        </a:lnSpc>
                        <a:spcBef>
                          <a:spcPts val="0"/>
                        </a:spcBef>
                        <a:spcAft>
                          <a:spcPts val="0"/>
                        </a:spcAft>
                        <a:buClr>
                          <a:srgbClr val="000000"/>
                        </a:buClr>
                        <a:buSzPts val="1600"/>
                        <a:buFont typeface="Arial"/>
                        <a:buNone/>
                      </a:pPr>
                      <a:r>
                        <a:rPr lang="en-US" sz="1600" u="none" strike="noStrike" cap="none">
                          <a:solidFill>
                            <a:schemeClr val="dk2"/>
                          </a:solidFill>
                          <a:latin typeface="Century Gothic"/>
                          <a:ea typeface="Century Gothic"/>
                          <a:cs typeface="Century Gothic"/>
                          <a:sym typeface="Century Gothic"/>
                        </a:rPr>
                        <a:t>-0.859</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extLst>
                  <a:ext uri="{0D108BD9-81ED-4DB2-BD59-A6C34878D82A}">
                    <a16:rowId xmlns:a16="http://schemas.microsoft.com/office/drawing/2014/main" val="10004"/>
                  </a:ext>
                </a:extLst>
              </a:tr>
              <a:tr h="6095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Random Forest Regressor</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15000"/>
                        </a:lnSpc>
                        <a:spcBef>
                          <a:spcPts val="0"/>
                        </a:spcBef>
                        <a:spcAft>
                          <a:spcPts val="0"/>
                        </a:spcAft>
                        <a:buClr>
                          <a:srgbClr val="000000"/>
                        </a:buClr>
                        <a:buSzPts val="1600"/>
                        <a:buFont typeface="Arial"/>
                        <a:buNone/>
                      </a:pPr>
                      <a:r>
                        <a:rPr lang="en-US" sz="1600" u="none" strike="noStrike" cap="none">
                          <a:solidFill>
                            <a:schemeClr val="dk2"/>
                          </a:solidFill>
                          <a:latin typeface="Century Gothic"/>
                          <a:ea typeface="Century Gothic"/>
                          <a:cs typeface="Century Gothic"/>
                          <a:sym typeface="Century Gothic"/>
                        </a:rPr>
                        <a:t>669564.42</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15000"/>
                        </a:lnSpc>
                        <a:spcBef>
                          <a:spcPts val="0"/>
                        </a:spcBef>
                        <a:spcAft>
                          <a:spcPts val="0"/>
                        </a:spcAft>
                        <a:buClr>
                          <a:srgbClr val="000000"/>
                        </a:buClr>
                        <a:buSzPts val="1600"/>
                        <a:buFont typeface="Arial"/>
                        <a:buNone/>
                      </a:pPr>
                      <a:r>
                        <a:rPr lang="en-US" sz="1600" u="none" strike="noStrike" cap="none">
                          <a:solidFill>
                            <a:schemeClr val="dk2"/>
                          </a:solidFill>
                          <a:latin typeface="Century Gothic"/>
                          <a:ea typeface="Century Gothic"/>
                          <a:cs typeface="Century Gothic"/>
                          <a:sym typeface="Century Gothic"/>
                        </a:rPr>
                        <a:t>-0.37</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extLst>
                  <a:ext uri="{0D108BD9-81ED-4DB2-BD59-A6C34878D82A}">
                    <a16:rowId xmlns:a16="http://schemas.microsoft.com/office/drawing/2014/main" val="10005"/>
                  </a:ext>
                </a:extLst>
              </a:tr>
              <a:tr h="40342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XGBoost Regressor</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15000"/>
                        </a:lnSpc>
                        <a:spcBef>
                          <a:spcPts val="0"/>
                        </a:spcBef>
                        <a:spcAft>
                          <a:spcPts val="0"/>
                        </a:spcAft>
                        <a:buClr>
                          <a:srgbClr val="000000"/>
                        </a:buClr>
                        <a:buSzPts val="1600"/>
                        <a:buFont typeface="Arial"/>
                        <a:buNone/>
                      </a:pPr>
                      <a:r>
                        <a:rPr lang="en-US" sz="1600" u="none" strike="noStrike" cap="none">
                          <a:solidFill>
                            <a:schemeClr val="dk2"/>
                          </a:solidFill>
                          <a:latin typeface="Century Gothic"/>
                          <a:ea typeface="Century Gothic"/>
                          <a:cs typeface="Century Gothic"/>
                          <a:sym typeface="Century Gothic"/>
                        </a:rPr>
                        <a:t>512600.67</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212121"/>
                          </a:solidFill>
                          <a:latin typeface="Century Gothic"/>
                          <a:ea typeface="Century Gothic"/>
                          <a:cs typeface="Century Gothic"/>
                          <a:sym typeface="Century Gothic"/>
                        </a:rPr>
                        <a:t>-0.005</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extLst>
                  <a:ext uri="{0D108BD9-81ED-4DB2-BD59-A6C34878D82A}">
                    <a16:rowId xmlns:a16="http://schemas.microsoft.com/office/drawing/2014/main" val="10006"/>
                  </a:ext>
                </a:extLst>
              </a:tr>
            </a:tbl>
          </a:graphicData>
        </a:graphic>
      </p:graphicFrame>
      <p:pic>
        <p:nvPicPr>
          <p:cNvPr id="441" name="Google Shape;441;p52"/>
          <p:cNvPicPr preferRelativeResize="0"/>
          <p:nvPr/>
        </p:nvPicPr>
        <p:blipFill rotWithShape="1">
          <a:blip r:embed="rId3">
            <a:alphaModFix/>
          </a:blip>
          <a:srcRect/>
          <a:stretch/>
        </p:blipFill>
        <p:spPr>
          <a:xfrm>
            <a:off x="10586553" y="304800"/>
            <a:ext cx="1074117" cy="35281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3"/>
          <p:cNvSpPr txBox="1">
            <a:spLocks noGrp="1"/>
          </p:cNvSpPr>
          <p:nvPr>
            <p:ph type="title"/>
          </p:nvPr>
        </p:nvSpPr>
        <p:spPr>
          <a:xfrm>
            <a:off x="377994" y="1525032"/>
            <a:ext cx="4763631"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HYPERPARAMETER TUNING</a:t>
            </a:r>
            <a:endParaRPr/>
          </a:p>
        </p:txBody>
      </p:sp>
      <p:pic>
        <p:nvPicPr>
          <p:cNvPr id="447" name="Google Shape;447;p53"/>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448" name="Google Shape;448;p53"/>
          <p:cNvSpPr/>
          <p:nvPr/>
        </p:nvSpPr>
        <p:spPr>
          <a:xfrm>
            <a:off x="5993284" y="1307403"/>
            <a:ext cx="2387128" cy="597597"/>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pic>
        <p:nvPicPr>
          <p:cNvPr id="449" name="Google Shape;449;p53"/>
          <p:cNvPicPr preferRelativeResize="0"/>
          <p:nvPr/>
        </p:nvPicPr>
        <p:blipFill rotWithShape="1">
          <a:blip r:embed="rId4">
            <a:alphaModFix/>
          </a:blip>
          <a:srcRect/>
          <a:stretch/>
        </p:blipFill>
        <p:spPr>
          <a:xfrm>
            <a:off x="5980111" y="1476375"/>
            <a:ext cx="5143500" cy="3905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54"/>
          <p:cNvPicPr preferRelativeResize="0"/>
          <p:nvPr/>
        </p:nvPicPr>
        <p:blipFill rotWithShape="1">
          <a:blip r:embed="rId3">
            <a:alphaModFix/>
          </a:blip>
          <a:srcRect/>
          <a:stretch/>
        </p:blipFill>
        <p:spPr>
          <a:xfrm>
            <a:off x="2053883" y="2078762"/>
            <a:ext cx="7880416" cy="4533054"/>
          </a:xfrm>
          <a:prstGeom prst="rect">
            <a:avLst/>
          </a:prstGeom>
          <a:noFill/>
          <a:ln>
            <a:noFill/>
          </a:ln>
        </p:spPr>
      </p:pic>
      <p:pic>
        <p:nvPicPr>
          <p:cNvPr id="455" name="Google Shape;455;p54"/>
          <p:cNvPicPr preferRelativeResize="0"/>
          <p:nvPr/>
        </p:nvPicPr>
        <p:blipFill rotWithShape="1">
          <a:blip r:embed="rId4">
            <a:alphaModFix/>
          </a:blip>
          <a:srcRect/>
          <a:stretch/>
        </p:blipFill>
        <p:spPr>
          <a:xfrm>
            <a:off x="10586553" y="304800"/>
            <a:ext cx="1074117" cy="352812"/>
          </a:xfrm>
          <a:prstGeom prst="rect">
            <a:avLst/>
          </a:prstGeom>
          <a:noFill/>
          <a:ln>
            <a:noFill/>
          </a:ln>
        </p:spPr>
      </p:pic>
      <p:sp>
        <p:nvSpPr>
          <p:cNvPr id="456" name="Google Shape;456;p54"/>
          <p:cNvSpPr txBox="1"/>
          <p:nvPr/>
        </p:nvSpPr>
        <p:spPr>
          <a:xfrm>
            <a:off x="710600" y="274650"/>
            <a:ext cx="3861400" cy="132570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Arial"/>
                <a:ea typeface="Arial"/>
                <a:cs typeface="Arial"/>
                <a:sym typeface="Arial"/>
              </a:rPr>
              <a:t>Classification</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5"/>
          <p:cNvSpPr txBox="1">
            <a:spLocks noGrp="1"/>
          </p:cNvSpPr>
          <p:nvPr>
            <p:ph type="title"/>
          </p:nvPr>
        </p:nvSpPr>
        <p:spPr>
          <a:xfrm>
            <a:off x="1217614" y="274638"/>
            <a:ext cx="97536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800"/>
              <a:buNone/>
            </a:pPr>
            <a:r>
              <a:rPr lang="en-US" sz="3400"/>
              <a:t>Model performance after tuning (Regression)</a:t>
            </a:r>
            <a:endParaRPr sz="3400"/>
          </a:p>
        </p:txBody>
      </p:sp>
      <p:graphicFrame>
        <p:nvGraphicFramePr>
          <p:cNvPr id="462" name="Google Shape;462;p55"/>
          <p:cNvGraphicFramePr/>
          <p:nvPr/>
        </p:nvGraphicFramePr>
        <p:xfrm>
          <a:off x="952512" y="3284806"/>
          <a:ext cx="10283800" cy="2849730"/>
        </p:xfrm>
        <a:graphic>
          <a:graphicData uri="http://schemas.openxmlformats.org/drawingml/2006/table">
            <a:tbl>
              <a:tblPr>
                <a:noFill/>
                <a:tableStyleId>{A1C7499C-55F4-4317-B747-27DBB26F6399}</a:tableStyleId>
              </a:tblPr>
              <a:tblGrid>
                <a:gridCol w="2570950">
                  <a:extLst>
                    <a:ext uri="{9D8B030D-6E8A-4147-A177-3AD203B41FA5}">
                      <a16:colId xmlns:a16="http://schemas.microsoft.com/office/drawing/2014/main" val="20000"/>
                    </a:ext>
                  </a:extLst>
                </a:gridCol>
                <a:gridCol w="2570950">
                  <a:extLst>
                    <a:ext uri="{9D8B030D-6E8A-4147-A177-3AD203B41FA5}">
                      <a16:colId xmlns:a16="http://schemas.microsoft.com/office/drawing/2014/main" val="20001"/>
                    </a:ext>
                  </a:extLst>
                </a:gridCol>
                <a:gridCol w="2570950">
                  <a:extLst>
                    <a:ext uri="{9D8B030D-6E8A-4147-A177-3AD203B41FA5}">
                      <a16:colId xmlns:a16="http://schemas.microsoft.com/office/drawing/2014/main" val="20002"/>
                    </a:ext>
                  </a:extLst>
                </a:gridCol>
                <a:gridCol w="2570950">
                  <a:extLst>
                    <a:ext uri="{9D8B030D-6E8A-4147-A177-3AD203B41FA5}">
                      <a16:colId xmlns:a16="http://schemas.microsoft.com/office/drawing/2014/main" val="20003"/>
                    </a:ext>
                  </a:extLst>
                </a:gridCol>
              </a:tblGrid>
              <a:tr h="400375">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Century Gothic"/>
                          <a:ea typeface="Century Gothic"/>
                          <a:cs typeface="Century Gothic"/>
                          <a:sym typeface="Century Gothic"/>
                        </a:rPr>
                        <a:t>Model</a:t>
                      </a:r>
                      <a:endParaRPr sz="19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Century Gothic"/>
                          <a:ea typeface="Century Gothic"/>
                          <a:cs typeface="Century Gothic"/>
                          <a:sym typeface="Century Gothic"/>
                        </a:rPr>
                        <a:t>Mean Squared Error</a:t>
                      </a:r>
                      <a:endParaRPr sz="19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Century Gothic"/>
                          <a:ea typeface="Century Gothic"/>
                          <a:cs typeface="Century Gothic"/>
                          <a:sym typeface="Century Gothic"/>
                        </a:rPr>
                        <a:t>R</a:t>
                      </a:r>
                      <a:r>
                        <a:rPr lang="en-US" sz="1900" b="1" u="none" strike="noStrike" cap="none" baseline="30000">
                          <a:latin typeface="Century Gothic"/>
                          <a:ea typeface="Century Gothic"/>
                          <a:cs typeface="Century Gothic"/>
                          <a:sym typeface="Century Gothic"/>
                        </a:rPr>
                        <a:t>2</a:t>
                      </a:r>
                      <a:r>
                        <a:rPr lang="en-US" sz="1900" b="1" u="none" strike="noStrike" cap="none">
                          <a:latin typeface="Century Gothic"/>
                          <a:ea typeface="Century Gothic"/>
                          <a:cs typeface="Century Gothic"/>
                          <a:sym typeface="Century Gothic"/>
                        </a:rPr>
                        <a:t> value</a:t>
                      </a:r>
                      <a:endParaRPr sz="19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Century Gothic"/>
                          <a:ea typeface="Century Gothic"/>
                          <a:cs typeface="Century Gothic"/>
                          <a:sym typeface="Century Gothic"/>
                        </a:rPr>
                        <a:t>% increase </a:t>
                      </a:r>
                      <a:endParaRPr sz="19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extLst>
                  <a:ext uri="{0D108BD9-81ED-4DB2-BD59-A6C34878D82A}">
                    <a16:rowId xmlns:a16="http://schemas.microsoft.com/office/drawing/2014/main" val="10000"/>
                  </a:ext>
                </a:extLst>
              </a:tr>
              <a:tr h="4003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Lasso</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212121"/>
                          </a:solidFill>
                          <a:latin typeface="Century Gothic"/>
                          <a:ea typeface="Century Gothic"/>
                          <a:cs typeface="Century Gothic"/>
                          <a:sym typeface="Century Gothic"/>
                        </a:rPr>
                        <a:t>546999.53</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212121"/>
                          </a:solidFill>
                          <a:latin typeface="Century Gothic"/>
                          <a:ea typeface="Century Gothic"/>
                          <a:cs typeface="Century Gothic"/>
                          <a:sym typeface="Century Gothic"/>
                        </a:rPr>
                        <a:t>0.0067</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7.46</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extLst>
                  <a:ext uri="{0D108BD9-81ED-4DB2-BD59-A6C34878D82A}">
                    <a16:rowId xmlns:a16="http://schemas.microsoft.com/office/drawing/2014/main" val="10001"/>
                  </a:ext>
                </a:extLst>
              </a:tr>
              <a:tr h="4003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Ridge</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212121"/>
                          </a:solidFill>
                          <a:latin typeface="Century Gothic"/>
                          <a:ea typeface="Century Gothic"/>
                          <a:cs typeface="Century Gothic"/>
                          <a:sym typeface="Century Gothic"/>
                        </a:rPr>
                        <a:t>514096.20</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212121"/>
                          </a:solidFill>
                          <a:latin typeface="Century Gothic"/>
                          <a:ea typeface="Century Gothic"/>
                          <a:cs typeface="Century Gothic"/>
                          <a:sym typeface="Century Gothic"/>
                        </a:rPr>
                        <a:t>0.0066</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1.49</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extLst>
                  <a:ext uri="{0D108BD9-81ED-4DB2-BD59-A6C34878D82A}">
                    <a16:rowId xmlns:a16="http://schemas.microsoft.com/office/drawing/2014/main" val="10002"/>
                  </a:ext>
                </a:extLst>
              </a:tr>
              <a:tr h="4003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Decision Tree Regressor</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212121"/>
                          </a:solidFill>
                          <a:latin typeface="Century Gothic"/>
                          <a:ea typeface="Century Gothic"/>
                          <a:cs typeface="Century Gothic"/>
                          <a:sym typeface="Century Gothic"/>
                        </a:rPr>
                        <a:t>481223.73</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212121"/>
                          </a:solidFill>
                          <a:latin typeface="Century Gothic"/>
                          <a:ea typeface="Century Gothic"/>
                          <a:cs typeface="Century Gothic"/>
                          <a:sym typeface="Century Gothic"/>
                        </a:rPr>
                        <a:t>0.0087</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101.02</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extLst>
                  <a:ext uri="{0D108BD9-81ED-4DB2-BD59-A6C34878D82A}">
                    <a16:rowId xmlns:a16="http://schemas.microsoft.com/office/drawing/2014/main" val="10003"/>
                  </a:ext>
                </a:extLst>
              </a:tr>
              <a:tr h="4003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Random Forest Regressor</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212121"/>
                          </a:solidFill>
                          <a:latin typeface="Century Gothic"/>
                          <a:ea typeface="Century Gothic"/>
                          <a:cs typeface="Century Gothic"/>
                          <a:sym typeface="Century Gothic"/>
                        </a:rPr>
                        <a:t>441754.63</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212121"/>
                          </a:solidFill>
                          <a:latin typeface="Century Gothic"/>
                          <a:ea typeface="Century Gothic"/>
                          <a:cs typeface="Century Gothic"/>
                          <a:sym typeface="Century Gothic"/>
                        </a:rPr>
                        <a:t>0.090</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124.32</a:t>
                      </a:r>
                      <a:endParaRPr sz="16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tcPr>
                </a:tc>
                <a:extLst>
                  <a:ext uri="{0D108BD9-81ED-4DB2-BD59-A6C34878D82A}">
                    <a16:rowId xmlns:a16="http://schemas.microsoft.com/office/drawing/2014/main" val="10004"/>
                  </a:ext>
                </a:extLst>
              </a:tr>
            </a:tbl>
          </a:graphicData>
        </a:graphic>
      </p:graphicFrame>
      <p:pic>
        <p:nvPicPr>
          <p:cNvPr id="463" name="Google Shape;463;p55"/>
          <p:cNvPicPr preferRelativeResize="0"/>
          <p:nvPr/>
        </p:nvPicPr>
        <p:blipFill rotWithShape="1">
          <a:blip r:embed="rId3">
            <a:alphaModFix/>
          </a:blip>
          <a:srcRect/>
          <a:stretch/>
        </p:blipFill>
        <p:spPr>
          <a:xfrm>
            <a:off x="10586553" y="304800"/>
            <a:ext cx="1074117" cy="3528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6"/>
          <p:cNvSpPr txBox="1">
            <a:spLocks noGrp="1"/>
          </p:cNvSpPr>
          <p:nvPr>
            <p:ph type="title"/>
          </p:nvPr>
        </p:nvSpPr>
        <p:spPr>
          <a:xfrm>
            <a:off x="684213" y="685800"/>
            <a:ext cx="3886200"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AUTO-ML</a:t>
            </a:r>
            <a:endParaRPr/>
          </a:p>
        </p:txBody>
      </p:sp>
      <p:pic>
        <p:nvPicPr>
          <p:cNvPr id="469" name="Google Shape;469;p56"/>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470" name="Google Shape;470;p56"/>
          <p:cNvPicPr preferRelativeResize="0"/>
          <p:nvPr/>
        </p:nvPicPr>
        <p:blipFill rotWithShape="1">
          <a:blip r:embed="rId4">
            <a:alphaModFix/>
          </a:blip>
          <a:srcRect/>
          <a:stretch/>
        </p:blipFill>
        <p:spPr>
          <a:xfrm>
            <a:off x="6094412" y="1307403"/>
            <a:ext cx="5657592" cy="4243194"/>
          </a:xfrm>
          <a:prstGeom prst="rect">
            <a:avLst/>
          </a:prstGeom>
          <a:noFill/>
          <a:ln>
            <a:noFill/>
          </a:ln>
        </p:spPr>
      </p:pic>
      <p:sp>
        <p:nvSpPr>
          <p:cNvPr id="471" name="Google Shape;471;p56"/>
          <p:cNvSpPr/>
          <p:nvPr/>
        </p:nvSpPr>
        <p:spPr>
          <a:xfrm>
            <a:off x="5993284" y="1307403"/>
            <a:ext cx="2387128" cy="597597"/>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472" name="Google Shape;472;p56"/>
          <p:cNvSpPr txBox="1"/>
          <p:nvPr/>
        </p:nvSpPr>
        <p:spPr>
          <a:xfrm>
            <a:off x="684213" y="4876800"/>
            <a:ext cx="2762372" cy="73620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chemeClr val="dk1"/>
              </a:buClr>
              <a:buSzPct val="86486"/>
              <a:buFont typeface="Arial"/>
              <a:buNone/>
            </a:pPr>
            <a:r>
              <a:rPr lang="en-US" sz="1800" b="0" i="0" u="none" strike="noStrike" cap="none">
                <a:solidFill>
                  <a:schemeClr val="dk1"/>
                </a:solidFill>
                <a:latin typeface="Century Gothic"/>
                <a:ea typeface="Century Gothic"/>
                <a:cs typeface="Century Gothic"/>
                <a:sym typeface="Century Gothic"/>
              </a:rPr>
              <a:t>Auto-Sklearn</a:t>
            </a:r>
            <a:endParaRPr sz="1800" b="0" i="0" u="none" strike="noStrike" cap="none">
              <a:solidFill>
                <a:schemeClr val="dk1"/>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1"/>
              </a:buClr>
              <a:buSzPct val="86486"/>
              <a:buFont typeface="Arial"/>
              <a:buNone/>
            </a:pPr>
            <a:r>
              <a:rPr lang="en-US" sz="1800" b="0" i="0" u="none" strike="noStrike" cap="none">
                <a:solidFill>
                  <a:schemeClr val="dk1"/>
                </a:solidFill>
                <a:latin typeface="Century Gothic"/>
                <a:ea typeface="Century Gothic"/>
                <a:cs typeface="Century Gothic"/>
                <a:sym typeface="Century Gothic"/>
              </a:rPr>
              <a:t>Auto-Gluon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ct val="86486"/>
              <a:buFont typeface="Arial"/>
              <a:buNone/>
            </a:pPr>
            <a:r>
              <a:rPr lang="en-US" sz="1800" b="0" i="0" u="none" strike="noStrike" cap="none">
                <a:solidFill>
                  <a:schemeClr val="dk1"/>
                </a:solidFill>
                <a:latin typeface="Century Gothic"/>
                <a:ea typeface="Century Gothic"/>
                <a:cs typeface="Century Gothic"/>
                <a:sym typeface="Century Gothic"/>
              </a:rPr>
              <a:t>Tpot</a:t>
            </a:r>
            <a:endParaRPr sz="1800" b="0" i="0" u="none" strike="noStrike" cap="none">
              <a:solidFill>
                <a:schemeClr val="dk1"/>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1"/>
              </a:buClr>
              <a:buSzPct val="86486"/>
              <a:buFont typeface="Arial"/>
              <a:buNone/>
            </a:pPr>
            <a:endParaRPr sz="18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7"/>
          <p:cNvSpPr txBox="1">
            <a:spLocks noGrp="1"/>
          </p:cNvSpPr>
          <p:nvPr>
            <p:ph type="title"/>
          </p:nvPr>
        </p:nvSpPr>
        <p:spPr>
          <a:xfrm>
            <a:off x="1217614" y="274638"/>
            <a:ext cx="97536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800"/>
              <a:buNone/>
            </a:pPr>
            <a:r>
              <a:rPr lang="en-US"/>
              <a:t>Auto-Sklearn</a:t>
            </a:r>
            <a:endParaRPr/>
          </a:p>
        </p:txBody>
      </p:sp>
      <p:sp>
        <p:nvSpPr>
          <p:cNvPr id="479" name="Google Shape;479;p57"/>
          <p:cNvSpPr txBox="1">
            <a:spLocks noGrp="1"/>
          </p:cNvSpPr>
          <p:nvPr>
            <p:ph type="body" idx="1"/>
          </p:nvPr>
        </p:nvSpPr>
        <p:spPr>
          <a:xfrm>
            <a:off x="1217614" y="1828800"/>
            <a:ext cx="9753600" cy="4343400"/>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1800"/>
              </a:spcBef>
              <a:spcAft>
                <a:spcPts val="0"/>
              </a:spcAft>
              <a:buClr>
                <a:srgbClr val="555555"/>
              </a:buClr>
              <a:buSzPts val="1800"/>
              <a:buChar char="➢"/>
            </a:pPr>
            <a:r>
              <a:rPr lang="en-US" sz="1800" b="1">
                <a:solidFill>
                  <a:srgbClr val="555555"/>
                </a:solidFill>
              </a:rPr>
              <a:t>Auto-Sklearn</a:t>
            </a:r>
            <a:r>
              <a:rPr lang="en-US" sz="1800">
                <a:solidFill>
                  <a:srgbClr val="555555"/>
                </a:solidFill>
              </a:rPr>
              <a:t> is an open-source library for performing AutoML in Python.</a:t>
            </a:r>
            <a:endParaRPr sz="1800">
              <a:solidFill>
                <a:srgbClr val="555555"/>
              </a:solidFill>
            </a:endParaRPr>
          </a:p>
          <a:p>
            <a:pPr marL="457200" lvl="0" indent="-342900" algn="l" rtl="0">
              <a:lnSpc>
                <a:spcPct val="115000"/>
              </a:lnSpc>
              <a:spcBef>
                <a:spcPts val="0"/>
              </a:spcBef>
              <a:spcAft>
                <a:spcPts val="0"/>
              </a:spcAft>
              <a:buClr>
                <a:srgbClr val="555555"/>
              </a:buClr>
              <a:buSzPts val="1800"/>
              <a:buChar char="➢"/>
            </a:pPr>
            <a:r>
              <a:rPr lang="en-US" sz="1800">
                <a:solidFill>
                  <a:srgbClr val="555555"/>
                </a:solidFill>
              </a:rPr>
              <a:t> It makes use of the popular Scikit-Learn machine learning library for data transforms and machine learning algorithms.</a:t>
            </a:r>
            <a:endParaRPr sz="1800">
              <a:solidFill>
                <a:srgbClr val="555555"/>
              </a:solidFill>
            </a:endParaRPr>
          </a:p>
          <a:p>
            <a:pPr marL="457200" lvl="0" indent="-342900" algn="l" rtl="0">
              <a:lnSpc>
                <a:spcPct val="115000"/>
              </a:lnSpc>
              <a:spcBef>
                <a:spcPts val="0"/>
              </a:spcBef>
              <a:spcAft>
                <a:spcPts val="0"/>
              </a:spcAft>
              <a:buClr>
                <a:srgbClr val="555555"/>
              </a:buClr>
              <a:buSzPts val="1800"/>
              <a:buChar char="➢"/>
            </a:pPr>
            <a:r>
              <a:rPr lang="en-US" sz="1800">
                <a:solidFill>
                  <a:srgbClr val="555555"/>
                </a:solidFill>
              </a:rPr>
              <a:t> It uses a Bayesian Optimization search procedure to efficiently discover a top-performing model pipeline for a given dataset.</a:t>
            </a:r>
            <a:endParaRPr sz="1800">
              <a:solidFill>
                <a:srgbClr val="555555"/>
              </a:solidFill>
            </a:endParaRPr>
          </a:p>
        </p:txBody>
      </p:sp>
      <p:pic>
        <p:nvPicPr>
          <p:cNvPr id="480" name="Google Shape;480;p57"/>
          <p:cNvPicPr preferRelativeResize="0"/>
          <p:nvPr/>
        </p:nvPicPr>
        <p:blipFill rotWithShape="1">
          <a:blip r:embed="rId3">
            <a:alphaModFix/>
          </a:blip>
          <a:srcRect/>
          <a:stretch/>
        </p:blipFill>
        <p:spPr>
          <a:xfrm>
            <a:off x="10586553" y="304800"/>
            <a:ext cx="1074117" cy="352812"/>
          </a:xfrm>
          <a:prstGeom prst="rect">
            <a:avLst/>
          </a:prstGeom>
          <a:noFill/>
          <a:ln>
            <a:noFill/>
          </a:ln>
        </p:spPr>
      </p:pic>
      <p:graphicFrame>
        <p:nvGraphicFramePr>
          <p:cNvPr id="481" name="Google Shape;481;p57"/>
          <p:cNvGraphicFramePr/>
          <p:nvPr/>
        </p:nvGraphicFramePr>
        <p:xfrm>
          <a:off x="952488" y="4295200"/>
          <a:ext cx="10283850" cy="1401990"/>
        </p:xfrm>
        <a:graphic>
          <a:graphicData uri="http://schemas.openxmlformats.org/drawingml/2006/table">
            <a:tbl>
              <a:tblPr>
                <a:noFill/>
                <a:tableStyleId>{A1C7499C-55F4-4317-B747-27DBB26F6399}</a:tableStyleId>
              </a:tblPr>
              <a:tblGrid>
                <a:gridCol w="3427950">
                  <a:extLst>
                    <a:ext uri="{9D8B030D-6E8A-4147-A177-3AD203B41FA5}">
                      <a16:colId xmlns:a16="http://schemas.microsoft.com/office/drawing/2014/main" val="20000"/>
                    </a:ext>
                  </a:extLst>
                </a:gridCol>
                <a:gridCol w="3427950">
                  <a:extLst>
                    <a:ext uri="{9D8B030D-6E8A-4147-A177-3AD203B41FA5}">
                      <a16:colId xmlns:a16="http://schemas.microsoft.com/office/drawing/2014/main" val="20001"/>
                    </a:ext>
                  </a:extLst>
                </a:gridCol>
                <a:gridCol w="342795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2000"/>
                        <a:buFont typeface="Arial"/>
                        <a:buNone/>
                      </a:pPr>
                      <a:endParaRPr sz="2000" b="1"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Century Gothic"/>
                          <a:ea typeface="Century Gothic"/>
                          <a:cs typeface="Century Gothic"/>
                          <a:sym typeface="Century Gothic"/>
                        </a:rPr>
                        <a:t>Classification</a:t>
                      </a:r>
                      <a:endParaRPr sz="20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Century Gothic"/>
                          <a:ea typeface="Century Gothic"/>
                          <a:cs typeface="Century Gothic"/>
                          <a:sym typeface="Century Gothic"/>
                        </a:rPr>
                        <a:t>Regression</a:t>
                      </a:r>
                      <a:endParaRPr sz="20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entury Gothic"/>
                          <a:ea typeface="Century Gothic"/>
                          <a:cs typeface="Century Gothic"/>
                          <a:sym typeface="Century Gothic"/>
                        </a:rPr>
                        <a:t>Best Model</a:t>
                      </a:r>
                      <a:endParaRPr sz="1800" b="1" u="none" strike="noStrike" cap="none">
                        <a:latin typeface="Century Gothic"/>
                        <a:ea typeface="Century Gothic"/>
                        <a:cs typeface="Century Gothic"/>
                        <a:sym typeface="Century Gothic"/>
                      </a:endParaRPr>
                    </a:p>
                  </a:txBody>
                  <a:tcPr marL="91425" marR="91425" marT="91425" marB="91425">
                    <a:gradFill>
                      <a:gsLst>
                        <a:gs pos="0">
                          <a:srgbClr val="FFFFFF"/>
                        </a:gs>
                        <a:gs pos="100000">
                          <a:srgbClr val="B3B3B3"/>
                        </a:gs>
                      </a:gsLst>
                      <a:path path="circle">
                        <a:fillToRect l="50000" t="50000" r="50000" b="50000"/>
                      </a:path>
                      <a:tileRect/>
                    </a:gra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Gradient Boost</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Random Forest</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entury Gothic"/>
                          <a:ea typeface="Century Gothic"/>
                          <a:cs typeface="Century Gothic"/>
                          <a:sym typeface="Century Gothic"/>
                        </a:rPr>
                        <a:t>Performance</a:t>
                      </a:r>
                      <a:endParaRPr sz="1800" b="1" u="none" strike="noStrike" cap="none">
                        <a:latin typeface="Century Gothic"/>
                        <a:ea typeface="Century Gothic"/>
                        <a:cs typeface="Century Gothic"/>
                        <a:sym typeface="Century Gothic"/>
                      </a:endParaRPr>
                    </a:p>
                  </a:txBody>
                  <a:tcPr marL="91425" marR="91425" marT="91425" marB="91425">
                    <a:gradFill>
                      <a:gsLst>
                        <a:gs pos="0">
                          <a:srgbClr val="FFFFFF"/>
                        </a:gs>
                        <a:gs pos="100000">
                          <a:srgbClr val="B3B3B3"/>
                        </a:gs>
                      </a:gsLst>
                      <a:path path="circle">
                        <a:fillToRect l="50000" t="50000" r="50000" b="50000"/>
                      </a:path>
                      <a:tileRect/>
                    </a:gra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60% accuracy</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0.07 R</a:t>
                      </a:r>
                      <a:r>
                        <a:rPr lang="en-US" sz="1800" u="none" strike="noStrike" cap="none" baseline="30000">
                          <a:latin typeface="Century Gothic"/>
                          <a:ea typeface="Century Gothic"/>
                          <a:cs typeface="Century Gothic"/>
                          <a:sym typeface="Century Gothic"/>
                        </a:rPr>
                        <a:t>2</a:t>
                      </a:r>
                      <a:r>
                        <a:rPr lang="en-US" sz="1800" u="none" strike="noStrike" cap="none">
                          <a:latin typeface="Century Gothic"/>
                          <a:ea typeface="Century Gothic"/>
                          <a:cs typeface="Century Gothic"/>
                          <a:sym typeface="Century Gothic"/>
                        </a:rPr>
                        <a:t> value</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8"/>
          <p:cNvSpPr txBox="1">
            <a:spLocks noGrp="1"/>
          </p:cNvSpPr>
          <p:nvPr>
            <p:ph type="title"/>
          </p:nvPr>
        </p:nvSpPr>
        <p:spPr>
          <a:xfrm>
            <a:off x="1217601" y="-12"/>
            <a:ext cx="97536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800"/>
              <a:buNone/>
            </a:pPr>
            <a:r>
              <a:rPr lang="en-US"/>
              <a:t>AutoGluon</a:t>
            </a:r>
            <a:endParaRPr/>
          </a:p>
        </p:txBody>
      </p:sp>
      <p:sp>
        <p:nvSpPr>
          <p:cNvPr id="488" name="Google Shape;488;p58"/>
          <p:cNvSpPr txBox="1">
            <a:spLocks noGrp="1"/>
          </p:cNvSpPr>
          <p:nvPr>
            <p:ph type="body" idx="1"/>
          </p:nvPr>
        </p:nvSpPr>
        <p:spPr>
          <a:xfrm>
            <a:off x="1217600" y="1421250"/>
            <a:ext cx="9753600" cy="3367800"/>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l" rtl="0">
              <a:lnSpc>
                <a:spcPct val="115000"/>
              </a:lnSpc>
              <a:spcBef>
                <a:spcPts val="1800"/>
              </a:spcBef>
              <a:spcAft>
                <a:spcPts val="0"/>
              </a:spcAft>
              <a:buClr>
                <a:schemeClr val="dk2"/>
              </a:buClr>
              <a:buSzPct val="108108"/>
              <a:buChar char="➢"/>
            </a:pPr>
            <a:r>
              <a:rPr lang="en-US" sz="1800">
                <a:solidFill>
                  <a:schemeClr val="dk2"/>
                </a:solidFill>
              </a:rPr>
              <a:t>AutoGluon enables easy-to-use and easy-to-extend AutoML with a focus on automated stack ensembling, deep learning, and real-world applications spanning text, image, and tabular data.</a:t>
            </a:r>
            <a:endParaRPr sz="1800">
              <a:solidFill>
                <a:schemeClr val="dk2"/>
              </a:solidFill>
            </a:endParaRPr>
          </a:p>
          <a:p>
            <a:pPr marL="457200" lvl="0" indent="-342900" algn="l" rtl="0">
              <a:lnSpc>
                <a:spcPct val="115000"/>
              </a:lnSpc>
              <a:spcBef>
                <a:spcPts val="0"/>
              </a:spcBef>
              <a:spcAft>
                <a:spcPts val="0"/>
              </a:spcAft>
              <a:buSzPct val="108108"/>
              <a:buChar char="➢"/>
            </a:pPr>
            <a:r>
              <a:rPr lang="en-US" sz="1800"/>
              <a:t>AutoGluon-Tabular currently supports the following algorithms and trains all of them if no time limit is imposed:</a:t>
            </a:r>
            <a:endParaRPr sz="1800"/>
          </a:p>
          <a:p>
            <a:pPr marL="914400" lvl="1" indent="-342900" algn="l" rtl="0">
              <a:lnSpc>
                <a:spcPct val="115000"/>
              </a:lnSpc>
              <a:spcBef>
                <a:spcPts val="0"/>
              </a:spcBef>
              <a:spcAft>
                <a:spcPts val="0"/>
              </a:spcAft>
              <a:buSzPct val="108108"/>
              <a:buChar char="○"/>
            </a:pPr>
            <a:r>
              <a:rPr lang="en-US" sz="1800"/>
              <a:t>Random Forests</a:t>
            </a:r>
            <a:endParaRPr sz="1800"/>
          </a:p>
          <a:p>
            <a:pPr marL="914400" lvl="1" indent="-342900" algn="l" rtl="0">
              <a:lnSpc>
                <a:spcPct val="115000"/>
              </a:lnSpc>
              <a:spcBef>
                <a:spcPts val="0"/>
              </a:spcBef>
              <a:spcAft>
                <a:spcPts val="0"/>
              </a:spcAft>
              <a:buSzPct val="108108"/>
              <a:buChar char="○"/>
            </a:pPr>
            <a:r>
              <a:rPr lang="en-US" sz="1800"/>
              <a:t>Extremely Randomized trees</a:t>
            </a:r>
            <a:endParaRPr sz="1800"/>
          </a:p>
          <a:p>
            <a:pPr marL="914400" lvl="1" indent="-342900" algn="l" rtl="0">
              <a:lnSpc>
                <a:spcPct val="115000"/>
              </a:lnSpc>
              <a:spcBef>
                <a:spcPts val="0"/>
              </a:spcBef>
              <a:spcAft>
                <a:spcPts val="0"/>
              </a:spcAft>
              <a:buSzPct val="108108"/>
              <a:buChar char="○"/>
            </a:pPr>
            <a:r>
              <a:rPr lang="en-US" sz="1800"/>
              <a:t>k-nearest neighbors</a:t>
            </a:r>
            <a:endParaRPr sz="1800"/>
          </a:p>
          <a:p>
            <a:pPr marL="914400" lvl="1" indent="-342900" algn="l" rtl="0">
              <a:lnSpc>
                <a:spcPct val="115000"/>
              </a:lnSpc>
              <a:spcBef>
                <a:spcPts val="0"/>
              </a:spcBef>
              <a:spcAft>
                <a:spcPts val="0"/>
              </a:spcAft>
              <a:buSzPct val="108108"/>
              <a:buChar char="○"/>
            </a:pPr>
            <a:r>
              <a:rPr lang="en-US" sz="1800"/>
              <a:t>LightGBM boosted trees</a:t>
            </a:r>
            <a:endParaRPr sz="1800"/>
          </a:p>
          <a:p>
            <a:pPr marL="914400" lvl="1" indent="-342900" algn="l" rtl="0">
              <a:lnSpc>
                <a:spcPct val="115000"/>
              </a:lnSpc>
              <a:spcBef>
                <a:spcPts val="0"/>
              </a:spcBef>
              <a:spcAft>
                <a:spcPts val="0"/>
              </a:spcAft>
              <a:buSzPct val="108108"/>
              <a:buChar char="○"/>
            </a:pPr>
            <a:r>
              <a:rPr lang="en-US" sz="1800"/>
              <a:t>CatBoost boosted trees</a:t>
            </a:r>
            <a:endParaRPr sz="1800"/>
          </a:p>
          <a:p>
            <a:pPr marL="914400" lvl="1" indent="-342900" algn="l" rtl="0">
              <a:lnSpc>
                <a:spcPct val="115000"/>
              </a:lnSpc>
              <a:spcBef>
                <a:spcPts val="0"/>
              </a:spcBef>
              <a:spcAft>
                <a:spcPts val="0"/>
              </a:spcAft>
              <a:buSzPct val="108108"/>
              <a:buChar char="○"/>
            </a:pPr>
            <a:r>
              <a:rPr lang="en-US" sz="1800"/>
              <a:t>AutoGluon-Tabular deep neural networks</a:t>
            </a:r>
            <a:endParaRPr sz="1800"/>
          </a:p>
        </p:txBody>
      </p:sp>
      <p:pic>
        <p:nvPicPr>
          <p:cNvPr id="489" name="Google Shape;489;p58"/>
          <p:cNvPicPr preferRelativeResize="0"/>
          <p:nvPr/>
        </p:nvPicPr>
        <p:blipFill rotWithShape="1">
          <a:blip r:embed="rId3">
            <a:alphaModFix/>
          </a:blip>
          <a:srcRect/>
          <a:stretch/>
        </p:blipFill>
        <p:spPr>
          <a:xfrm>
            <a:off x="10586553" y="304800"/>
            <a:ext cx="1074117" cy="352812"/>
          </a:xfrm>
          <a:prstGeom prst="rect">
            <a:avLst/>
          </a:prstGeom>
          <a:noFill/>
          <a:ln>
            <a:noFill/>
          </a:ln>
        </p:spPr>
      </p:pic>
      <p:graphicFrame>
        <p:nvGraphicFramePr>
          <p:cNvPr id="490" name="Google Shape;490;p58"/>
          <p:cNvGraphicFramePr/>
          <p:nvPr/>
        </p:nvGraphicFramePr>
        <p:xfrm>
          <a:off x="1217588" y="5099225"/>
          <a:ext cx="10283850" cy="1401990"/>
        </p:xfrm>
        <a:graphic>
          <a:graphicData uri="http://schemas.openxmlformats.org/drawingml/2006/table">
            <a:tbl>
              <a:tblPr>
                <a:noFill/>
                <a:tableStyleId>{A1C7499C-55F4-4317-B747-27DBB26F6399}</a:tableStyleId>
              </a:tblPr>
              <a:tblGrid>
                <a:gridCol w="3427950">
                  <a:extLst>
                    <a:ext uri="{9D8B030D-6E8A-4147-A177-3AD203B41FA5}">
                      <a16:colId xmlns:a16="http://schemas.microsoft.com/office/drawing/2014/main" val="20000"/>
                    </a:ext>
                  </a:extLst>
                </a:gridCol>
                <a:gridCol w="3427950">
                  <a:extLst>
                    <a:ext uri="{9D8B030D-6E8A-4147-A177-3AD203B41FA5}">
                      <a16:colId xmlns:a16="http://schemas.microsoft.com/office/drawing/2014/main" val="20001"/>
                    </a:ext>
                  </a:extLst>
                </a:gridCol>
                <a:gridCol w="342795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2000"/>
                        <a:buFont typeface="Arial"/>
                        <a:buNone/>
                      </a:pPr>
                      <a:endParaRPr sz="2000" b="1"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Century Gothic"/>
                          <a:ea typeface="Century Gothic"/>
                          <a:cs typeface="Century Gothic"/>
                          <a:sym typeface="Century Gothic"/>
                        </a:rPr>
                        <a:t>Classification</a:t>
                      </a:r>
                      <a:endParaRPr sz="20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Century Gothic"/>
                          <a:ea typeface="Century Gothic"/>
                          <a:cs typeface="Century Gothic"/>
                          <a:sym typeface="Century Gothic"/>
                        </a:rPr>
                        <a:t>Regression</a:t>
                      </a:r>
                      <a:endParaRPr sz="20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entury Gothic"/>
                          <a:ea typeface="Century Gothic"/>
                          <a:cs typeface="Century Gothic"/>
                          <a:sym typeface="Century Gothic"/>
                        </a:rPr>
                        <a:t>Best Model</a:t>
                      </a:r>
                      <a:endParaRPr sz="1800" b="1" u="none" strike="noStrike" cap="none">
                        <a:latin typeface="Century Gothic"/>
                        <a:ea typeface="Century Gothic"/>
                        <a:cs typeface="Century Gothic"/>
                        <a:sym typeface="Century Gothic"/>
                      </a:endParaRPr>
                    </a:p>
                  </a:txBody>
                  <a:tcPr marL="91425" marR="91425" marT="91425" marB="91425">
                    <a:gradFill>
                      <a:gsLst>
                        <a:gs pos="0">
                          <a:srgbClr val="FFFFFF"/>
                        </a:gs>
                        <a:gs pos="100000">
                          <a:srgbClr val="B3B3B3"/>
                        </a:gs>
                      </a:gsLst>
                      <a:path path="circle">
                        <a:fillToRect l="50000" t="50000" r="50000" b="50000"/>
                      </a:path>
                      <a:tileRect/>
                    </a:gra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Weighted Ensemble</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Light Gradient Boost</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entury Gothic"/>
                          <a:ea typeface="Century Gothic"/>
                          <a:cs typeface="Century Gothic"/>
                          <a:sym typeface="Century Gothic"/>
                        </a:rPr>
                        <a:t>Performance</a:t>
                      </a:r>
                      <a:endParaRPr sz="1800" b="1" u="none" strike="noStrike" cap="none">
                        <a:latin typeface="Century Gothic"/>
                        <a:ea typeface="Century Gothic"/>
                        <a:cs typeface="Century Gothic"/>
                        <a:sym typeface="Century Gothic"/>
                      </a:endParaRPr>
                    </a:p>
                  </a:txBody>
                  <a:tcPr marL="91425" marR="91425" marT="91425" marB="91425">
                    <a:gradFill>
                      <a:gsLst>
                        <a:gs pos="0">
                          <a:srgbClr val="FFFFFF"/>
                        </a:gs>
                        <a:gs pos="100000">
                          <a:srgbClr val="B3B3B3"/>
                        </a:gs>
                      </a:gsLst>
                      <a:path path="circle">
                        <a:fillToRect l="50000" t="50000" r="50000" b="50000"/>
                      </a:path>
                      <a:tileRect/>
                    </a:gra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83% accuracy</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-0.27 R</a:t>
                      </a:r>
                      <a:r>
                        <a:rPr lang="en-US" sz="1800" u="none" strike="noStrike" cap="none" baseline="30000">
                          <a:latin typeface="Century Gothic"/>
                          <a:ea typeface="Century Gothic"/>
                          <a:cs typeface="Century Gothic"/>
                          <a:sym typeface="Century Gothic"/>
                        </a:rPr>
                        <a:t>2</a:t>
                      </a:r>
                      <a:r>
                        <a:rPr lang="en-US" sz="1800" u="none" strike="noStrike" cap="none">
                          <a:latin typeface="Century Gothic"/>
                          <a:ea typeface="Century Gothic"/>
                          <a:cs typeface="Century Gothic"/>
                          <a:sym typeface="Century Gothic"/>
                        </a:rPr>
                        <a:t> value</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9"/>
          <p:cNvSpPr txBox="1">
            <a:spLocks noGrp="1"/>
          </p:cNvSpPr>
          <p:nvPr>
            <p:ph type="title"/>
          </p:nvPr>
        </p:nvSpPr>
        <p:spPr>
          <a:xfrm>
            <a:off x="1217614" y="274638"/>
            <a:ext cx="97536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800"/>
              <a:buNone/>
            </a:pPr>
            <a:r>
              <a:rPr lang="en-US"/>
              <a:t>Tree-based Pipeline Optimization Tool</a:t>
            </a:r>
            <a:endParaRPr/>
          </a:p>
        </p:txBody>
      </p:sp>
      <p:sp>
        <p:nvSpPr>
          <p:cNvPr id="497" name="Google Shape;497;p59"/>
          <p:cNvSpPr txBox="1">
            <a:spLocks noGrp="1"/>
          </p:cNvSpPr>
          <p:nvPr>
            <p:ph type="body" idx="1"/>
          </p:nvPr>
        </p:nvSpPr>
        <p:spPr>
          <a:xfrm>
            <a:off x="1217614" y="1828800"/>
            <a:ext cx="9753600" cy="4343400"/>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1800"/>
              </a:spcBef>
              <a:spcAft>
                <a:spcPts val="0"/>
              </a:spcAft>
              <a:buClr>
                <a:srgbClr val="555555"/>
              </a:buClr>
              <a:buSzPts val="1800"/>
              <a:buChar char="➢"/>
            </a:pPr>
            <a:r>
              <a:rPr lang="en-US" sz="1800">
                <a:solidFill>
                  <a:srgbClr val="555555"/>
                </a:solidFill>
              </a:rPr>
              <a:t>TPOT is an open-source library for performing AutoML in Python.</a:t>
            </a:r>
            <a:endParaRPr sz="1800">
              <a:solidFill>
                <a:srgbClr val="555555"/>
              </a:solidFill>
            </a:endParaRPr>
          </a:p>
          <a:p>
            <a:pPr marL="457200" lvl="0" indent="-342900" algn="l" rtl="0">
              <a:lnSpc>
                <a:spcPct val="115000"/>
              </a:lnSpc>
              <a:spcBef>
                <a:spcPts val="0"/>
              </a:spcBef>
              <a:spcAft>
                <a:spcPts val="0"/>
              </a:spcAft>
              <a:buClr>
                <a:srgbClr val="555555"/>
              </a:buClr>
              <a:buSzPts val="1800"/>
              <a:buChar char="➢"/>
            </a:pPr>
            <a:r>
              <a:rPr lang="en-US" sz="1800">
                <a:solidFill>
                  <a:srgbClr val="555555"/>
                </a:solidFill>
              </a:rPr>
              <a:t>It makes use of the popular Scikit-Learn machine learning library for data transforms and machine learning algorithms.</a:t>
            </a:r>
            <a:endParaRPr sz="1800">
              <a:solidFill>
                <a:srgbClr val="555555"/>
              </a:solidFill>
            </a:endParaRPr>
          </a:p>
          <a:p>
            <a:pPr marL="457200" lvl="0" indent="-342900" algn="l" rtl="0">
              <a:lnSpc>
                <a:spcPct val="115000"/>
              </a:lnSpc>
              <a:spcBef>
                <a:spcPts val="0"/>
              </a:spcBef>
              <a:spcAft>
                <a:spcPts val="0"/>
              </a:spcAft>
              <a:buClr>
                <a:srgbClr val="555555"/>
              </a:buClr>
              <a:buSzPts val="1800"/>
              <a:buChar char="➢"/>
            </a:pPr>
            <a:r>
              <a:rPr lang="en-US" sz="1800">
                <a:solidFill>
                  <a:srgbClr val="555555"/>
                </a:solidFill>
              </a:rPr>
              <a:t>uses a Genetic Programming stochastic global search procedure to efficiently discover a top-performing model pipeline for a given dataset.</a:t>
            </a:r>
            <a:endParaRPr sz="1800">
              <a:solidFill>
                <a:srgbClr val="555555"/>
              </a:solidFill>
            </a:endParaRPr>
          </a:p>
        </p:txBody>
      </p:sp>
      <p:pic>
        <p:nvPicPr>
          <p:cNvPr id="498" name="Google Shape;498;p59"/>
          <p:cNvPicPr preferRelativeResize="0"/>
          <p:nvPr/>
        </p:nvPicPr>
        <p:blipFill rotWithShape="1">
          <a:blip r:embed="rId3">
            <a:alphaModFix/>
          </a:blip>
          <a:srcRect/>
          <a:stretch/>
        </p:blipFill>
        <p:spPr>
          <a:xfrm>
            <a:off x="10586553" y="304800"/>
            <a:ext cx="1074117" cy="352812"/>
          </a:xfrm>
          <a:prstGeom prst="rect">
            <a:avLst/>
          </a:prstGeom>
          <a:noFill/>
          <a:ln>
            <a:noFill/>
          </a:ln>
        </p:spPr>
      </p:pic>
      <p:graphicFrame>
        <p:nvGraphicFramePr>
          <p:cNvPr id="499" name="Google Shape;499;p59"/>
          <p:cNvGraphicFramePr/>
          <p:nvPr/>
        </p:nvGraphicFramePr>
        <p:xfrm>
          <a:off x="2666463" y="4344775"/>
          <a:ext cx="6855900" cy="1401990"/>
        </p:xfrm>
        <a:graphic>
          <a:graphicData uri="http://schemas.openxmlformats.org/drawingml/2006/table">
            <a:tbl>
              <a:tblPr>
                <a:noFill/>
                <a:tableStyleId>{A1C7499C-55F4-4317-B747-27DBB26F6399}</a:tableStyleId>
              </a:tblPr>
              <a:tblGrid>
                <a:gridCol w="3427950">
                  <a:extLst>
                    <a:ext uri="{9D8B030D-6E8A-4147-A177-3AD203B41FA5}">
                      <a16:colId xmlns:a16="http://schemas.microsoft.com/office/drawing/2014/main" val="20000"/>
                    </a:ext>
                  </a:extLst>
                </a:gridCol>
                <a:gridCol w="342795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2000"/>
                        <a:buFont typeface="Arial"/>
                        <a:buNone/>
                      </a:pPr>
                      <a:endParaRPr sz="2000" b="1"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Century Gothic"/>
                          <a:ea typeface="Century Gothic"/>
                          <a:cs typeface="Century Gothic"/>
                          <a:sym typeface="Century Gothic"/>
                        </a:rPr>
                        <a:t>Classification</a:t>
                      </a:r>
                      <a:endParaRPr sz="2000" b="1" u="none" strike="noStrike" cap="none">
                        <a:latin typeface="Century Gothic"/>
                        <a:ea typeface="Century Gothic"/>
                        <a:cs typeface="Century Gothic"/>
                        <a:sym typeface="Century Gothic"/>
                      </a:endParaRPr>
                    </a:p>
                  </a:txBody>
                  <a:tcPr marL="91425" marR="91425" marT="91425" marB="91425">
                    <a:gradFill>
                      <a:gsLst>
                        <a:gs pos="0">
                          <a:srgbClr val="DBD4EB"/>
                        </a:gs>
                        <a:gs pos="100000">
                          <a:srgbClr val="9180BB"/>
                        </a:gs>
                      </a:gsLst>
                      <a:lin ang="5400012" scaled="0"/>
                    </a:gra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entury Gothic"/>
                          <a:ea typeface="Century Gothic"/>
                          <a:cs typeface="Century Gothic"/>
                          <a:sym typeface="Century Gothic"/>
                        </a:rPr>
                        <a:t>Best Model</a:t>
                      </a:r>
                      <a:endParaRPr sz="1800" b="1" u="none" strike="noStrike" cap="none">
                        <a:latin typeface="Century Gothic"/>
                        <a:ea typeface="Century Gothic"/>
                        <a:cs typeface="Century Gothic"/>
                        <a:sym typeface="Century Gothic"/>
                      </a:endParaRPr>
                    </a:p>
                  </a:txBody>
                  <a:tcPr marL="91425" marR="91425" marT="91425" marB="91425">
                    <a:gradFill>
                      <a:gsLst>
                        <a:gs pos="0">
                          <a:srgbClr val="FFFFFF"/>
                        </a:gs>
                        <a:gs pos="100000">
                          <a:srgbClr val="B3B3B3"/>
                        </a:gs>
                      </a:gsLst>
                      <a:path path="circle">
                        <a:fillToRect l="50000" t="50000" r="50000" b="50000"/>
                      </a:path>
                      <a:tileRect/>
                    </a:gra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Gradient Boost</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entury Gothic"/>
                          <a:ea typeface="Century Gothic"/>
                          <a:cs typeface="Century Gothic"/>
                          <a:sym typeface="Century Gothic"/>
                        </a:rPr>
                        <a:t>Performance</a:t>
                      </a:r>
                      <a:endParaRPr sz="1800" b="1" u="none" strike="noStrike" cap="none">
                        <a:latin typeface="Century Gothic"/>
                        <a:ea typeface="Century Gothic"/>
                        <a:cs typeface="Century Gothic"/>
                        <a:sym typeface="Century Gothic"/>
                      </a:endParaRPr>
                    </a:p>
                  </a:txBody>
                  <a:tcPr marL="91425" marR="91425" marT="91425" marB="91425">
                    <a:gradFill>
                      <a:gsLst>
                        <a:gs pos="0">
                          <a:srgbClr val="FFFFFF"/>
                        </a:gs>
                        <a:gs pos="100000">
                          <a:srgbClr val="B3B3B3"/>
                        </a:gs>
                      </a:gsLst>
                      <a:path path="circle">
                        <a:fillToRect l="50000" t="50000" r="50000" b="50000"/>
                      </a:path>
                      <a:tileRect/>
                    </a:gra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entury Gothic"/>
                          <a:ea typeface="Century Gothic"/>
                          <a:cs typeface="Century Gothic"/>
                          <a:sym typeface="Century Gothic"/>
                        </a:rPr>
                        <a:t>60% accuracy</a:t>
                      </a:r>
                      <a:endParaRPr sz="1800" u="none" strike="noStrike" cap="none">
                        <a:latin typeface="Century Gothic"/>
                        <a:ea typeface="Century Gothic"/>
                        <a:cs typeface="Century Gothic"/>
                        <a:sym typeface="Century Gothic"/>
                      </a:endParaRPr>
                    </a:p>
                  </a:txBody>
                  <a:tcPr marL="91425" marR="91425" marT="91425" marB="91425">
                    <a:gradFill>
                      <a:gsLst>
                        <a:gs pos="0">
                          <a:srgbClr val="F2F2F2"/>
                        </a:gs>
                        <a:gs pos="10000">
                          <a:srgbClr val="F2F2F2"/>
                        </a:gs>
                        <a:gs pos="28000">
                          <a:srgbClr val="FFFFFF"/>
                        </a:gs>
                        <a:gs pos="48000">
                          <a:srgbClr val="FFFFFF"/>
                        </a:gs>
                        <a:gs pos="100000">
                          <a:srgbClr val="D8D8D8"/>
                        </a:gs>
                      </a:gsLst>
                      <a:path path="circle">
                        <a:fillToRect l="100000" b="100000"/>
                      </a:path>
                      <a:tileRect t="-100000" r="-100000"/>
                    </a:gra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0"/>
          <p:cNvSpPr txBox="1">
            <a:spLocks noGrp="1"/>
          </p:cNvSpPr>
          <p:nvPr>
            <p:ph type="title"/>
          </p:nvPr>
        </p:nvSpPr>
        <p:spPr>
          <a:xfrm>
            <a:off x="489341" y="2154836"/>
            <a:ext cx="3886200"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MODEL SELECTION</a:t>
            </a:r>
            <a:endParaRPr/>
          </a:p>
        </p:txBody>
      </p:sp>
      <p:pic>
        <p:nvPicPr>
          <p:cNvPr id="505" name="Google Shape;505;p60"/>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506" name="Google Shape;506;p60"/>
          <p:cNvSpPr/>
          <p:nvPr/>
        </p:nvSpPr>
        <p:spPr>
          <a:xfrm>
            <a:off x="5993284" y="1307403"/>
            <a:ext cx="2387128" cy="597597"/>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pic>
        <p:nvPicPr>
          <p:cNvPr id="507" name="Google Shape;507;p60" descr="Pin on UI Design: Mobile"/>
          <p:cNvPicPr preferRelativeResize="0"/>
          <p:nvPr/>
        </p:nvPicPr>
        <p:blipFill rotWithShape="1">
          <a:blip r:embed="rId4">
            <a:alphaModFix/>
          </a:blip>
          <a:srcRect/>
          <a:stretch/>
        </p:blipFill>
        <p:spPr>
          <a:xfrm>
            <a:off x="5839642" y="1655717"/>
            <a:ext cx="5664970" cy="42487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1217614" y="815926"/>
            <a:ext cx="5759961" cy="78427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1800"/>
              <a:buNone/>
            </a:pPr>
            <a:r>
              <a:rPr lang="en-US"/>
              <a:t>OBJECTIVE</a:t>
            </a:r>
            <a:endParaRPr/>
          </a:p>
        </p:txBody>
      </p:sp>
      <p:sp>
        <p:nvSpPr>
          <p:cNvPr id="111" name="Google Shape;111;p16"/>
          <p:cNvSpPr txBox="1">
            <a:spLocks noGrp="1"/>
          </p:cNvSpPr>
          <p:nvPr>
            <p:ph type="body" idx="1"/>
          </p:nvPr>
        </p:nvSpPr>
        <p:spPr>
          <a:xfrm>
            <a:off x="950328" y="1913205"/>
            <a:ext cx="9753600" cy="4343400"/>
          </a:xfrm>
          <a:prstGeom prst="rect">
            <a:avLst/>
          </a:prstGeom>
          <a:noFill/>
          <a:ln>
            <a:noFill/>
          </a:ln>
        </p:spPr>
        <p:txBody>
          <a:bodyPr spcFirstLastPara="1" wrap="square" lIns="91425" tIns="45700" rIns="91425" bIns="45700" anchor="t" anchorCtr="0">
            <a:normAutofit/>
          </a:bodyPr>
          <a:lstStyle/>
          <a:p>
            <a:pPr marL="457200" lvl="0" indent="-320039" algn="l" rtl="0">
              <a:lnSpc>
                <a:spcPct val="100000"/>
              </a:lnSpc>
              <a:spcBef>
                <a:spcPts val="1800"/>
              </a:spcBef>
              <a:spcAft>
                <a:spcPts val="0"/>
              </a:spcAft>
              <a:buSzPts val="1440"/>
              <a:buChar char="●"/>
            </a:pPr>
            <a:r>
              <a:rPr lang="en-US"/>
              <a:t>Curbing the preventable disease-related suffering</a:t>
            </a:r>
            <a:endParaRPr/>
          </a:p>
          <a:p>
            <a:pPr marL="457200" lvl="0" indent="-320039" algn="l" rtl="0">
              <a:lnSpc>
                <a:spcPct val="100000"/>
              </a:lnSpc>
              <a:spcBef>
                <a:spcPts val="1800"/>
              </a:spcBef>
              <a:spcAft>
                <a:spcPts val="0"/>
              </a:spcAft>
              <a:buSzPts val="1440"/>
              <a:buChar char="●"/>
            </a:pPr>
            <a:r>
              <a:rPr lang="en-US"/>
              <a:t>Minimize financial burden on governments and health care systems.</a:t>
            </a:r>
            <a:endParaRPr/>
          </a:p>
          <a:p>
            <a:pPr marL="457200" lvl="0" indent="-320040" algn="l" rtl="0">
              <a:lnSpc>
                <a:spcPct val="100000"/>
              </a:lnSpc>
              <a:spcBef>
                <a:spcPts val="1800"/>
              </a:spcBef>
              <a:spcAft>
                <a:spcPts val="0"/>
              </a:spcAft>
              <a:buSzPts val="1440"/>
              <a:buChar char="●"/>
            </a:pPr>
            <a:r>
              <a:rPr lang="en-US"/>
              <a:t>Given an area,our ML model should be able to find out the possibility of any zika virus cases for next 7 days.</a:t>
            </a:r>
            <a:endParaRPr/>
          </a:p>
          <a:p>
            <a:pPr marL="457200" lvl="0" indent="-320040" algn="l" rtl="0">
              <a:lnSpc>
                <a:spcPct val="100000"/>
              </a:lnSpc>
              <a:spcBef>
                <a:spcPts val="1800"/>
              </a:spcBef>
              <a:spcAft>
                <a:spcPts val="0"/>
              </a:spcAft>
              <a:buSzPts val="1440"/>
              <a:buChar char="●"/>
            </a:pPr>
            <a:r>
              <a:rPr lang="en-US"/>
              <a:t>Identify features which contribute significantly in the spread of the outbreak.</a:t>
            </a:r>
            <a:endParaRPr/>
          </a:p>
          <a:p>
            <a:pPr marL="457200" lvl="0" indent="-228600" algn="l" rtl="0">
              <a:lnSpc>
                <a:spcPct val="90000"/>
              </a:lnSpc>
              <a:spcBef>
                <a:spcPts val="1800"/>
              </a:spcBef>
              <a:spcAft>
                <a:spcPts val="0"/>
              </a:spcAft>
              <a:buSzPts val="1440"/>
              <a:buNone/>
            </a:pPr>
            <a:endParaRPr/>
          </a:p>
        </p:txBody>
      </p:sp>
      <p:pic>
        <p:nvPicPr>
          <p:cNvPr id="112" name="Google Shape;112;p16"/>
          <p:cNvPicPr preferRelativeResize="0"/>
          <p:nvPr/>
        </p:nvPicPr>
        <p:blipFill rotWithShape="1">
          <a:blip r:embed="rId3">
            <a:alphaModFix/>
          </a:blip>
          <a:srcRect/>
          <a:stretch/>
        </p:blipFill>
        <p:spPr>
          <a:xfrm>
            <a:off x="10586553" y="304800"/>
            <a:ext cx="1074117" cy="3528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1"/>
          <p:cNvSpPr txBox="1">
            <a:spLocks noGrp="1"/>
          </p:cNvSpPr>
          <p:nvPr>
            <p:ph type="title"/>
          </p:nvPr>
        </p:nvSpPr>
        <p:spPr>
          <a:xfrm>
            <a:off x="1217614" y="65649"/>
            <a:ext cx="975360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1800"/>
              <a:buNone/>
            </a:pPr>
            <a:r>
              <a:rPr lang="en-US"/>
              <a:t>MODEL SELECTION </a:t>
            </a:r>
            <a:r>
              <a:rPr lang="en-US" sz="3200"/>
              <a:t>For Regression</a:t>
            </a:r>
            <a:endParaRPr/>
          </a:p>
        </p:txBody>
      </p:sp>
      <p:sp>
        <p:nvSpPr>
          <p:cNvPr id="513" name="Google Shape;513;p61"/>
          <p:cNvSpPr txBox="1">
            <a:spLocks noGrp="1"/>
          </p:cNvSpPr>
          <p:nvPr>
            <p:ph type="body" idx="1"/>
          </p:nvPr>
        </p:nvSpPr>
        <p:spPr>
          <a:xfrm>
            <a:off x="1217614" y="2103438"/>
            <a:ext cx="9753600" cy="4754562"/>
          </a:xfrm>
          <a:prstGeom prst="rect">
            <a:avLst/>
          </a:prstGeom>
          <a:noFill/>
          <a:ln>
            <a:noFill/>
          </a:ln>
        </p:spPr>
        <p:txBody>
          <a:bodyPr spcFirstLastPara="1" wrap="square" lIns="91425" tIns="45700" rIns="91425" bIns="45700" anchor="t" anchorCtr="0">
            <a:normAutofit/>
          </a:bodyPr>
          <a:lstStyle/>
          <a:p>
            <a:pPr marL="137160" lvl="0" indent="0" algn="l" rtl="0">
              <a:lnSpc>
                <a:spcPct val="90000"/>
              </a:lnSpc>
              <a:spcBef>
                <a:spcPts val="0"/>
              </a:spcBef>
              <a:spcAft>
                <a:spcPts val="0"/>
              </a:spcAft>
              <a:buSzPts val="1440"/>
              <a:buNone/>
            </a:pPr>
            <a:r>
              <a:rPr lang="en-US" sz="2400">
                <a:latin typeface="Calibri"/>
                <a:ea typeface="Calibri"/>
                <a:cs typeface="Calibri"/>
                <a:sym typeface="Calibri"/>
              </a:rPr>
              <a:t>Method: AutoSklearn</a:t>
            </a:r>
            <a:endParaRPr>
              <a:latin typeface="Calibri"/>
              <a:ea typeface="Calibri"/>
              <a:cs typeface="Calibri"/>
              <a:sym typeface="Calibri"/>
            </a:endParaRPr>
          </a:p>
          <a:p>
            <a:pPr marL="137160" lvl="0" indent="0" algn="l" rtl="0">
              <a:lnSpc>
                <a:spcPct val="90000"/>
              </a:lnSpc>
              <a:spcBef>
                <a:spcPts val="0"/>
              </a:spcBef>
              <a:spcAft>
                <a:spcPts val="0"/>
              </a:spcAft>
              <a:buSzPts val="1440"/>
              <a:buNone/>
            </a:pPr>
            <a:endParaRPr sz="2400">
              <a:latin typeface="Calibri"/>
              <a:ea typeface="Calibri"/>
              <a:cs typeface="Calibri"/>
              <a:sym typeface="Calibri"/>
            </a:endParaRPr>
          </a:p>
          <a:p>
            <a:pPr marL="137160" lvl="0" indent="0" algn="l" rtl="0">
              <a:lnSpc>
                <a:spcPct val="90000"/>
              </a:lnSpc>
              <a:spcBef>
                <a:spcPts val="0"/>
              </a:spcBef>
              <a:spcAft>
                <a:spcPts val="0"/>
              </a:spcAft>
              <a:buSzPts val="1440"/>
              <a:buNone/>
            </a:pPr>
            <a:r>
              <a:rPr lang="en-US" sz="2400">
                <a:latin typeface="Calibri"/>
                <a:ea typeface="Calibri"/>
                <a:cs typeface="Calibri"/>
                <a:sym typeface="Calibri"/>
              </a:rPr>
              <a:t>Best Model: Random Forest Regressor</a:t>
            </a:r>
            <a:endParaRPr/>
          </a:p>
          <a:p>
            <a:pPr marL="137160" lvl="0" indent="0" algn="l" rtl="0">
              <a:lnSpc>
                <a:spcPct val="90000"/>
              </a:lnSpc>
              <a:spcBef>
                <a:spcPts val="0"/>
              </a:spcBef>
              <a:spcAft>
                <a:spcPts val="0"/>
              </a:spcAft>
              <a:buSzPts val="1440"/>
              <a:buNone/>
            </a:pPr>
            <a:endParaRPr sz="2400">
              <a:latin typeface="Calibri"/>
              <a:ea typeface="Calibri"/>
              <a:cs typeface="Calibri"/>
              <a:sym typeface="Calibri"/>
            </a:endParaRPr>
          </a:p>
          <a:p>
            <a:pPr marL="137160" lvl="0" indent="0" algn="l" rtl="0">
              <a:lnSpc>
                <a:spcPct val="90000"/>
              </a:lnSpc>
              <a:spcBef>
                <a:spcPts val="0"/>
              </a:spcBef>
              <a:spcAft>
                <a:spcPts val="0"/>
              </a:spcAft>
              <a:buSzPts val="1440"/>
              <a:buNone/>
            </a:pPr>
            <a:r>
              <a:rPr lang="en-US" sz="2400">
                <a:latin typeface="Calibri"/>
                <a:ea typeface="Calibri"/>
                <a:cs typeface="Calibri"/>
                <a:sym typeface="Calibri"/>
              </a:rPr>
              <a:t>Hyperparameter Tuning:</a:t>
            </a:r>
            <a:endParaRPr/>
          </a:p>
          <a:p>
            <a:pPr marL="137160" lvl="0" indent="0" algn="l" rtl="0">
              <a:lnSpc>
                <a:spcPct val="90000"/>
              </a:lnSpc>
              <a:spcBef>
                <a:spcPts val="0"/>
              </a:spcBef>
              <a:spcAft>
                <a:spcPts val="0"/>
              </a:spcAft>
              <a:buSzPts val="1440"/>
              <a:buNone/>
            </a:pPr>
            <a:r>
              <a:rPr lang="en-US" sz="2400">
                <a:latin typeface="Calibri"/>
                <a:ea typeface="Calibri"/>
                <a:cs typeface="Calibri"/>
                <a:sym typeface="Calibri"/>
              </a:rPr>
              <a:t>Best Parameters: max_depth=300, max_features='sqrt', </a:t>
            </a:r>
            <a:endParaRPr/>
          </a:p>
          <a:p>
            <a:pPr marL="137160" lvl="0" indent="0" algn="l" rtl="0">
              <a:lnSpc>
                <a:spcPct val="90000"/>
              </a:lnSpc>
              <a:spcBef>
                <a:spcPts val="0"/>
              </a:spcBef>
              <a:spcAft>
                <a:spcPts val="0"/>
              </a:spcAft>
              <a:buSzPts val="1440"/>
              <a:buNone/>
            </a:pPr>
            <a:r>
              <a:rPr lang="en-US" sz="2400">
                <a:latin typeface="Calibri"/>
                <a:ea typeface="Calibri"/>
                <a:cs typeface="Calibri"/>
                <a:sym typeface="Calibri"/>
              </a:rPr>
              <a:t>		     min_samples_leaf=16, min_samples_split=30, </a:t>
            </a:r>
            <a:endParaRPr/>
          </a:p>
          <a:p>
            <a:pPr marL="137160" lvl="0" indent="0" algn="l" rtl="0">
              <a:lnSpc>
                <a:spcPct val="90000"/>
              </a:lnSpc>
              <a:spcBef>
                <a:spcPts val="0"/>
              </a:spcBef>
              <a:spcAft>
                <a:spcPts val="0"/>
              </a:spcAft>
              <a:buSzPts val="1440"/>
              <a:buNone/>
            </a:pPr>
            <a:r>
              <a:rPr lang="en-US" sz="2400">
                <a:latin typeface="Calibri"/>
                <a:ea typeface="Calibri"/>
                <a:cs typeface="Calibri"/>
                <a:sym typeface="Calibri"/>
              </a:rPr>
              <a:t>		       n_estimators=3000, random_state=10</a:t>
            </a:r>
            <a:endParaRPr/>
          </a:p>
          <a:p>
            <a:pPr marL="137160" lvl="0" indent="0" algn="l" rtl="0">
              <a:lnSpc>
                <a:spcPct val="90000"/>
              </a:lnSpc>
              <a:spcBef>
                <a:spcPts val="0"/>
              </a:spcBef>
              <a:spcAft>
                <a:spcPts val="0"/>
              </a:spcAft>
              <a:buSzPts val="1440"/>
              <a:buNone/>
            </a:pPr>
            <a:endParaRPr sz="2400">
              <a:latin typeface="Calibri"/>
              <a:ea typeface="Calibri"/>
              <a:cs typeface="Calibri"/>
              <a:sym typeface="Calibri"/>
            </a:endParaRPr>
          </a:p>
          <a:p>
            <a:pPr marL="137160" lvl="0" indent="0" algn="l" rtl="0">
              <a:lnSpc>
                <a:spcPct val="90000"/>
              </a:lnSpc>
              <a:spcBef>
                <a:spcPts val="0"/>
              </a:spcBef>
              <a:spcAft>
                <a:spcPts val="0"/>
              </a:spcAft>
              <a:buSzPts val="1440"/>
              <a:buNone/>
            </a:pPr>
            <a:r>
              <a:rPr lang="en-US" sz="2400">
                <a:latin typeface="Calibri"/>
                <a:ea typeface="Calibri"/>
                <a:cs typeface="Calibri"/>
                <a:sym typeface="Calibri"/>
              </a:rPr>
              <a:t>Performance Evaluation:</a:t>
            </a:r>
            <a:endParaRPr/>
          </a:p>
          <a:p>
            <a:pPr marL="137160" lvl="0" indent="0" algn="l" rtl="0">
              <a:lnSpc>
                <a:spcPct val="90000"/>
              </a:lnSpc>
              <a:spcBef>
                <a:spcPts val="0"/>
              </a:spcBef>
              <a:spcAft>
                <a:spcPts val="0"/>
              </a:spcAft>
              <a:buSzPts val="1440"/>
              <a:buNone/>
            </a:pPr>
            <a:r>
              <a:rPr lang="en-US" sz="2400">
                <a:latin typeface="Calibri"/>
                <a:ea typeface="Calibri"/>
                <a:cs typeface="Calibri"/>
                <a:sym typeface="Calibri"/>
              </a:rPr>
              <a:t>Mean Squared Error =  441754.63</a:t>
            </a:r>
            <a:endParaRPr/>
          </a:p>
          <a:p>
            <a:pPr marL="137160" lvl="0" indent="0" algn="l" rtl="0">
              <a:lnSpc>
                <a:spcPct val="90000"/>
              </a:lnSpc>
              <a:spcBef>
                <a:spcPts val="0"/>
              </a:spcBef>
              <a:spcAft>
                <a:spcPts val="0"/>
              </a:spcAft>
              <a:buSzPts val="1440"/>
              <a:buNone/>
            </a:pPr>
            <a:r>
              <a:rPr lang="en-US" sz="2400">
                <a:latin typeface="Calibri"/>
                <a:ea typeface="Calibri"/>
                <a:cs typeface="Calibri"/>
                <a:sym typeface="Calibri"/>
              </a:rPr>
              <a:t>Coefficient of determination (R2 score) = 0.09</a:t>
            </a:r>
            <a:endParaRPr/>
          </a:p>
          <a:p>
            <a:pPr marL="137160" lvl="0" indent="0" algn="l" rtl="0">
              <a:lnSpc>
                <a:spcPct val="90000"/>
              </a:lnSpc>
              <a:spcBef>
                <a:spcPts val="0"/>
              </a:spcBef>
              <a:spcAft>
                <a:spcPts val="0"/>
              </a:spcAft>
              <a:buSzPts val="1440"/>
              <a:buNone/>
            </a:pPr>
            <a:endParaRPr sz="2400">
              <a:latin typeface="Calibri"/>
              <a:ea typeface="Calibri"/>
              <a:cs typeface="Calibri"/>
              <a:sym typeface="Calibri"/>
            </a:endParaRPr>
          </a:p>
          <a:p>
            <a:pPr marL="137160" lvl="0" indent="0" algn="l" rtl="0">
              <a:lnSpc>
                <a:spcPct val="90000"/>
              </a:lnSpc>
              <a:spcBef>
                <a:spcPts val="0"/>
              </a:spcBef>
              <a:spcAft>
                <a:spcPts val="0"/>
              </a:spcAft>
              <a:buSzPts val="1440"/>
              <a:buNone/>
            </a:pPr>
            <a:endParaRPr sz="2400">
              <a:latin typeface="Calibri"/>
              <a:ea typeface="Calibri"/>
              <a:cs typeface="Calibri"/>
              <a:sym typeface="Calibri"/>
            </a:endParaRPr>
          </a:p>
          <a:p>
            <a:pPr marL="137160" lvl="0" indent="0" algn="l" rtl="0">
              <a:lnSpc>
                <a:spcPct val="90000"/>
              </a:lnSpc>
              <a:spcBef>
                <a:spcPts val="0"/>
              </a:spcBef>
              <a:spcAft>
                <a:spcPts val="0"/>
              </a:spcAft>
              <a:buSzPts val="1440"/>
              <a:buNone/>
            </a:pPr>
            <a:endParaRPr sz="2400">
              <a:latin typeface="Calibri"/>
              <a:ea typeface="Calibri"/>
              <a:cs typeface="Calibri"/>
              <a:sym typeface="Calibri"/>
            </a:endParaRPr>
          </a:p>
        </p:txBody>
      </p:sp>
      <p:pic>
        <p:nvPicPr>
          <p:cNvPr id="514" name="Google Shape;514;p61"/>
          <p:cNvPicPr preferRelativeResize="0"/>
          <p:nvPr/>
        </p:nvPicPr>
        <p:blipFill rotWithShape="1">
          <a:blip r:embed="rId3">
            <a:alphaModFix/>
          </a:blip>
          <a:srcRect/>
          <a:stretch/>
        </p:blipFill>
        <p:spPr>
          <a:xfrm>
            <a:off x="10586553" y="304800"/>
            <a:ext cx="1074117" cy="3528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2"/>
          <p:cNvSpPr txBox="1">
            <a:spLocks noGrp="1"/>
          </p:cNvSpPr>
          <p:nvPr>
            <p:ph type="title"/>
          </p:nvPr>
        </p:nvSpPr>
        <p:spPr>
          <a:xfrm>
            <a:off x="1217611" y="93785"/>
            <a:ext cx="975360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1800"/>
              <a:buNone/>
            </a:pPr>
            <a:r>
              <a:rPr lang="en-US"/>
              <a:t>MODEL SELECTION </a:t>
            </a:r>
            <a:r>
              <a:rPr lang="en-US" sz="3200"/>
              <a:t>For Classification</a:t>
            </a:r>
            <a:endParaRPr/>
          </a:p>
        </p:txBody>
      </p:sp>
      <p:sp>
        <p:nvSpPr>
          <p:cNvPr id="520" name="Google Shape;520;p62"/>
          <p:cNvSpPr txBox="1">
            <a:spLocks noGrp="1"/>
          </p:cNvSpPr>
          <p:nvPr>
            <p:ph type="body" idx="1"/>
          </p:nvPr>
        </p:nvSpPr>
        <p:spPr>
          <a:xfrm>
            <a:off x="1217611" y="1784250"/>
            <a:ext cx="9753600" cy="4754562"/>
          </a:xfrm>
          <a:prstGeom prst="rect">
            <a:avLst/>
          </a:prstGeom>
          <a:noFill/>
          <a:ln>
            <a:noFill/>
          </a:ln>
        </p:spPr>
        <p:txBody>
          <a:bodyPr spcFirstLastPara="1" wrap="square" lIns="91425" tIns="45700" rIns="91425" bIns="45700" anchor="t" anchorCtr="0">
            <a:normAutofit fontScale="92500" lnSpcReduction="10000"/>
          </a:bodyPr>
          <a:lstStyle/>
          <a:p>
            <a:pPr marL="137160" lvl="0" indent="0" algn="l" rtl="0">
              <a:lnSpc>
                <a:spcPct val="90000"/>
              </a:lnSpc>
              <a:spcBef>
                <a:spcPts val="0"/>
              </a:spcBef>
              <a:spcAft>
                <a:spcPts val="0"/>
              </a:spcAft>
              <a:buSzPct val="64863"/>
              <a:buNone/>
            </a:pPr>
            <a:r>
              <a:rPr lang="en-US" sz="2400">
                <a:latin typeface="Calibri"/>
                <a:ea typeface="Calibri"/>
                <a:cs typeface="Calibri"/>
                <a:sym typeface="Calibri"/>
              </a:rPr>
              <a:t>Method: Tpot</a:t>
            </a:r>
            <a:endParaRPr>
              <a:latin typeface="Calibri"/>
              <a:ea typeface="Calibri"/>
              <a:cs typeface="Calibri"/>
              <a:sym typeface="Calibri"/>
            </a:endParaRPr>
          </a:p>
          <a:p>
            <a:pPr marL="137160" lvl="0" indent="0" algn="l" rtl="0">
              <a:lnSpc>
                <a:spcPct val="90000"/>
              </a:lnSpc>
              <a:spcBef>
                <a:spcPts val="0"/>
              </a:spcBef>
              <a:spcAft>
                <a:spcPts val="0"/>
              </a:spcAft>
              <a:buSzPct val="64863"/>
              <a:buNone/>
            </a:pPr>
            <a:endParaRPr sz="2400">
              <a:latin typeface="Calibri"/>
              <a:ea typeface="Calibri"/>
              <a:cs typeface="Calibri"/>
              <a:sym typeface="Calibri"/>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Best Model: XGBoost Classifier</a:t>
            </a:r>
            <a:endParaRPr/>
          </a:p>
          <a:p>
            <a:pPr marL="137160" lvl="0" indent="0" algn="l" rtl="0">
              <a:lnSpc>
                <a:spcPct val="90000"/>
              </a:lnSpc>
              <a:spcBef>
                <a:spcPts val="0"/>
              </a:spcBef>
              <a:spcAft>
                <a:spcPts val="0"/>
              </a:spcAft>
              <a:buSzPct val="64863"/>
              <a:buNone/>
            </a:pPr>
            <a:endParaRPr sz="2400">
              <a:latin typeface="Calibri"/>
              <a:ea typeface="Calibri"/>
              <a:cs typeface="Calibri"/>
              <a:sym typeface="Calibri"/>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Hyperparameter Tuning:</a:t>
            </a:r>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Best Parameters: (base_score=0.5, booster='gbtree', colsample_bylevel=1,</a:t>
            </a:r>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              colsample_bynode=1, colsample_bytree=1, gamma=0, gpu_id=-1,</a:t>
            </a:r>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              importance_type='gain', interaction_constraints='',</a:t>
            </a:r>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              learning_rate=0.1, max_delta_step=0, max_depth=2,</a:t>
            </a:r>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              min_child_weight=5, missing=nan, monotone_constraints='()',</a:t>
            </a:r>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              n_estimators=100, n_jobs=1, num_parallel_tree=1, random_state=10,</a:t>
            </a:r>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              reg_alpha=0, reg_lambda=1, scale_pos_weight=1,</a:t>
            </a:r>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              subsample=0.9500000000000001, tree_method='exact',</a:t>
            </a:r>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              validate_parameters=1, verbosity=0)</a:t>
            </a:r>
            <a:endParaRPr/>
          </a:p>
          <a:p>
            <a:pPr marL="137160" lvl="0" indent="0" algn="l" rtl="0">
              <a:lnSpc>
                <a:spcPct val="90000"/>
              </a:lnSpc>
              <a:spcBef>
                <a:spcPts val="0"/>
              </a:spcBef>
              <a:spcAft>
                <a:spcPts val="0"/>
              </a:spcAft>
              <a:buSzPct val="64863"/>
              <a:buNone/>
            </a:pPr>
            <a:endParaRPr sz="2400">
              <a:latin typeface="Calibri"/>
              <a:ea typeface="Calibri"/>
              <a:cs typeface="Calibri"/>
              <a:sym typeface="Calibri"/>
            </a:endParaRPr>
          </a:p>
          <a:p>
            <a:pPr marL="137160" lvl="0" indent="0" algn="l" rtl="0">
              <a:lnSpc>
                <a:spcPct val="90000"/>
              </a:lnSpc>
              <a:spcBef>
                <a:spcPts val="0"/>
              </a:spcBef>
              <a:spcAft>
                <a:spcPts val="0"/>
              </a:spcAft>
              <a:buSzPct val="64863"/>
              <a:buNone/>
            </a:pPr>
            <a:r>
              <a:rPr lang="en-US" sz="2400">
                <a:latin typeface="Calibri"/>
                <a:ea typeface="Calibri"/>
                <a:cs typeface="Calibri"/>
                <a:sym typeface="Calibri"/>
              </a:rPr>
              <a:t>Performance Evaluation: Accuracy=  60.373</a:t>
            </a:r>
            <a:endParaRPr/>
          </a:p>
          <a:p>
            <a:pPr marL="137160" lvl="0" indent="0" algn="l" rtl="0">
              <a:lnSpc>
                <a:spcPct val="90000"/>
              </a:lnSpc>
              <a:spcBef>
                <a:spcPts val="0"/>
              </a:spcBef>
              <a:spcAft>
                <a:spcPts val="0"/>
              </a:spcAft>
              <a:buSzPct val="64863"/>
              <a:buNone/>
            </a:pPr>
            <a:endParaRPr sz="2400">
              <a:latin typeface="Calibri"/>
              <a:ea typeface="Calibri"/>
              <a:cs typeface="Calibri"/>
              <a:sym typeface="Calibri"/>
            </a:endParaRPr>
          </a:p>
          <a:p>
            <a:pPr marL="137160" lvl="0" indent="0" algn="l" rtl="0">
              <a:lnSpc>
                <a:spcPct val="90000"/>
              </a:lnSpc>
              <a:spcBef>
                <a:spcPts val="0"/>
              </a:spcBef>
              <a:spcAft>
                <a:spcPts val="0"/>
              </a:spcAft>
              <a:buSzPct val="64863"/>
              <a:buNone/>
            </a:pPr>
            <a:endParaRPr sz="2400">
              <a:latin typeface="Calibri"/>
              <a:ea typeface="Calibri"/>
              <a:cs typeface="Calibri"/>
              <a:sym typeface="Calibri"/>
            </a:endParaRPr>
          </a:p>
        </p:txBody>
      </p:sp>
      <p:pic>
        <p:nvPicPr>
          <p:cNvPr id="521" name="Google Shape;521;p62"/>
          <p:cNvPicPr preferRelativeResize="0"/>
          <p:nvPr/>
        </p:nvPicPr>
        <p:blipFill rotWithShape="1">
          <a:blip r:embed="rId3">
            <a:alphaModFix/>
          </a:blip>
          <a:srcRect/>
          <a:stretch/>
        </p:blipFill>
        <p:spPr>
          <a:xfrm>
            <a:off x="10586553" y="304800"/>
            <a:ext cx="1074117" cy="3528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3"/>
          <p:cNvSpPr txBox="1">
            <a:spLocks noGrp="1"/>
          </p:cNvSpPr>
          <p:nvPr>
            <p:ph type="title"/>
          </p:nvPr>
        </p:nvSpPr>
        <p:spPr>
          <a:xfrm>
            <a:off x="654232" y="2007976"/>
            <a:ext cx="3886200"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MODEL DEPLOYMENT</a:t>
            </a:r>
            <a:endParaRPr/>
          </a:p>
        </p:txBody>
      </p:sp>
      <p:pic>
        <p:nvPicPr>
          <p:cNvPr id="527" name="Google Shape;527;p63"/>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528" name="Google Shape;528;p63"/>
          <p:cNvSpPr/>
          <p:nvPr/>
        </p:nvSpPr>
        <p:spPr>
          <a:xfrm>
            <a:off x="5993284" y="1307403"/>
            <a:ext cx="2387128" cy="597597"/>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pic>
        <p:nvPicPr>
          <p:cNvPr id="529" name="Google Shape;529;p63" descr="Cloud Hosting GIFs - Get the best GIF on GIPHY"/>
          <p:cNvPicPr preferRelativeResize="0"/>
          <p:nvPr/>
        </p:nvPicPr>
        <p:blipFill rotWithShape="1">
          <a:blip r:embed="rId4">
            <a:alphaModFix/>
          </a:blip>
          <a:srcRect/>
          <a:stretch/>
        </p:blipFill>
        <p:spPr>
          <a:xfrm>
            <a:off x="6221021" y="1541291"/>
            <a:ext cx="5033889" cy="377541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64" descr="Html , Css, Js - Html 5, HD Png Download , Transparent Png Image - PNGitem"/>
          <p:cNvPicPr preferRelativeResize="0"/>
          <p:nvPr/>
        </p:nvPicPr>
        <p:blipFill rotWithShape="1">
          <a:blip r:embed="rId3">
            <a:alphaModFix/>
          </a:blip>
          <a:srcRect/>
          <a:stretch/>
        </p:blipFill>
        <p:spPr>
          <a:xfrm>
            <a:off x="3643180" y="4289712"/>
            <a:ext cx="5008451" cy="2568288"/>
          </a:xfrm>
          <a:prstGeom prst="rect">
            <a:avLst/>
          </a:prstGeom>
          <a:noFill/>
          <a:ln>
            <a:noFill/>
          </a:ln>
        </p:spPr>
      </p:pic>
      <p:sp>
        <p:nvSpPr>
          <p:cNvPr id="535" name="Google Shape;535;p64"/>
          <p:cNvSpPr txBox="1">
            <a:spLocks noGrp="1"/>
          </p:cNvSpPr>
          <p:nvPr>
            <p:ph type="title"/>
          </p:nvPr>
        </p:nvSpPr>
        <p:spPr>
          <a:xfrm>
            <a:off x="1217614" y="274638"/>
            <a:ext cx="975360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1800"/>
              <a:buNone/>
            </a:pPr>
            <a:r>
              <a:rPr lang="en-US"/>
              <a:t>MODEL DEPLOYMENT</a:t>
            </a:r>
            <a:endParaRPr/>
          </a:p>
        </p:txBody>
      </p:sp>
      <p:sp>
        <p:nvSpPr>
          <p:cNvPr id="536" name="Google Shape;536;p64"/>
          <p:cNvSpPr txBox="1">
            <a:spLocks noGrp="1"/>
          </p:cNvSpPr>
          <p:nvPr>
            <p:ph type="body" idx="1"/>
          </p:nvPr>
        </p:nvSpPr>
        <p:spPr>
          <a:xfrm>
            <a:off x="1217612" y="1630362"/>
            <a:ext cx="9753600" cy="3026044"/>
          </a:xfrm>
          <a:prstGeom prst="rect">
            <a:avLst/>
          </a:prstGeom>
          <a:noFill/>
          <a:ln>
            <a:noFill/>
          </a:ln>
        </p:spPr>
        <p:txBody>
          <a:bodyPr spcFirstLastPara="1" wrap="square" lIns="91425" tIns="45700" rIns="91425" bIns="45700" anchor="t" anchorCtr="0">
            <a:normAutofit/>
          </a:bodyPr>
          <a:lstStyle/>
          <a:p>
            <a:pPr marL="480060" lvl="0" indent="-342900" algn="l" rtl="0">
              <a:lnSpc>
                <a:spcPct val="90000"/>
              </a:lnSpc>
              <a:spcBef>
                <a:spcPts val="1000"/>
              </a:spcBef>
              <a:spcAft>
                <a:spcPts val="0"/>
              </a:spcAft>
              <a:buSzPts val="1440"/>
              <a:buFont typeface="Noto Sans Symbols"/>
              <a:buChar char="▪"/>
            </a:pPr>
            <a:r>
              <a:rPr lang="en-US" sz="2000">
                <a:latin typeface="Arial"/>
                <a:ea typeface="Arial"/>
                <a:cs typeface="Arial"/>
                <a:sym typeface="Arial"/>
              </a:rPr>
              <a:t>In frontend we have created a website with the help of html, CSS and bootstrap framework.</a:t>
            </a:r>
            <a:endParaRPr/>
          </a:p>
          <a:p>
            <a:pPr marL="480060" lvl="0" indent="-251459" algn="l" rtl="0">
              <a:lnSpc>
                <a:spcPct val="90000"/>
              </a:lnSpc>
              <a:spcBef>
                <a:spcPts val="1000"/>
              </a:spcBef>
              <a:spcAft>
                <a:spcPts val="0"/>
              </a:spcAft>
              <a:buSzPts val="1440"/>
              <a:buFont typeface="Noto Sans Symbols"/>
              <a:buNone/>
            </a:pPr>
            <a:endParaRPr sz="2000">
              <a:latin typeface="Arial"/>
              <a:ea typeface="Arial"/>
              <a:cs typeface="Arial"/>
              <a:sym typeface="Arial"/>
            </a:endParaRPr>
          </a:p>
          <a:p>
            <a:pPr marL="480060" lvl="0" indent="-342900" algn="l" rtl="0">
              <a:lnSpc>
                <a:spcPct val="90000"/>
              </a:lnSpc>
              <a:spcBef>
                <a:spcPts val="0"/>
              </a:spcBef>
              <a:spcAft>
                <a:spcPts val="0"/>
              </a:spcAft>
              <a:buSzPts val="1440"/>
              <a:buFont typeface="Noto Sans Symbols"/>
              <a:buChar char="▪"/>
            </a:pPr>
            <a:r>
              <a:rPr lang="en-US" sz="2000">
                <a:latin typeface="Arial"/>
                <a:ea typeface="Arial"/>
                <a:cs typeface="Arial"/>
                <a:sym typeface="Arial"/>
              </a:rPr>
              <a:t>Bootstrap is a powerful toolkit - a collection of HTML, CSS, and JavaScript tools for creating and building web pages and web applications.</a:t>
            </a:r>
            <a:endParaRPr/>
          </a:p>
          <a:p>
            <a:pPr marL="480060" lvl="0" indent="-251459" algn="l" rtl="0">
              <a:lnSpc>
                <a:spcPct val="90000"/>
              </a:lnSpc>
              <a:spcBef>
                <a:spcPts val="0"/>
              </a:spcBef>
              <a:spcAft>
                <a:spcPts val="0"/>
              </a:spcAft>
              <a:buSzPts val="1440"/>
              <a:buFont typeface="Noto Sans Symbols"/>
              <a:buNone/>
            </a:pPr>
            <a:endParaRPr sz="2000">
              <a:latin typeface="Arial"/>
              <a:ea typeface="Arial"/>
              <a:cs typeface="Arial"/>
              <a:sym typeface="Arial"/>
            </a:endParaRPr>
          </a:p>
          <a:p>
            <a:pPr marL="480060" lvl="0" indent="-342900" algn="l" rtl="0">
              <a:lnSpc>
                <a:spcPct val="90000"/>
              </a:lnSpc>
              <a:spcBef>
                <a:spcPts val="0"/>
              </a:spcBef>
              <a:spcAft>
                <a:spcPts val="0"/>
              </a:spcAft>
              <a:buSzPts val="1440"/>
              <a:buFont typeface="Noto Sans Symbols"/>
              <a:buChar char="▪"/>
            </a:pPr>
            <a:r>
              <a:rPr lang="en-US" sz="2000">
                <a:latin typeface="Arial"/>
                <a:ea typeface="Arial"/>
                <a:cs typeface="Arial"/>
                <a:sym typeface="Arial"/>
              </a:rPr>
              <a:t>In backend: Flask API was used to deploy the machine learning model in backend. It is used to manage HTTP requests and uses API function to get the data and display the result to the end user in front end UI.</a:t>
            </a:r>
            <a:endParaRPr/>
          </a:p>
        </p:txBody>
      </p:sp>
      <p:pic>
        <p:nvPicPr>
          <p:cNvPr id="537" name="Google Shape;537;p64"/>
          <p:cNvPicPr preferRelativeResize="0"/>
          <p:nvPr/>
        </p:nvPicPr>
        <p:blipFill rotWithShape="1">
          <a:blip r:embed="rId4">
            <a:alphaModFix/>
          </a:blip>
          <a:srcRect/>
          <a:stretch/>
        </p:blipFill>
        <p:spPr>
          <a:xfrm>
            <a:off x="10586553" y="304800"/>
            <a:ext cx="1074117" cy="352812"/>
          </a:xfrm>
          <a:prstGeom prst="rect">
            <a:avLst/>
          </a:prstGeom>
          <a:noFill/>
          <a:ln>
            <a:noFill/>
          </a:ln>
        </p:spPr>
      </p:pic>
      <p:pic>
        <p:nvPicPr>
          <p:cNvPr id="538" name="Google Shape;538;p64" descr="Flask Logo PNG Transparent &amp;amp; SVG Vector - Freebie Supply"/>
          <p:cNvPicPr preferRelativeResize="0"/>
          <p:nvPr/>
        </p:nvPicPr>
        <p:blipFill rotWithShape="1">
          <a:blip r:embed="rId5">
            <a:alphaModFix/>
          </a:blip>
          <a:srcRect/>
          <a:stretch/>
        </p:blipFill>
        <p:spPr>
          <a:xfrm>
            <a:off x="3046313" y="5227638"/>
            <a:ext cx="1681017" cy="1260763"/>
          </a:xfrm>
          <a:prstGeom prst="rect">
            <a:avLst/>
          </a:prstGeom>
          <a:noFill/>
          <a:ln>
            <a:noFill/>
          </a:ln>
        </p:spPr>
      </p:pic>
      <p:pic>
        <p:nvPicPr>
          <p:cNvPr id="539" name="Google Shape;539;p64" descr="Bootstrap Icons · Official open source SVG icon library for Bootstrap"/>
          <p:cNvPicPr preferRelativeResize="0"/>
          <p:nvPr/>
        </p:nvPicPr>
        <p:blipFill rotWithShape="1">
          <a:blip r:embed="rId6">
            <a:alphaModFix/>
          </a:blip>
          <a:srcRect/>
          <a:stretch/>
        </p:blipFill>
        <p:spPr>
          <a:xfrm>
            <a:off x="7827257" y="4841152"/>
            <a:ext cx="2428091" cy="18345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5"/>
          <p:cNvSpPr txBox="1">
            <a:spLocks noGrp="1"/>
          </p:cNvSpPr>
          <p:nvPr>
            <p:ph type="title"/>
          </p:nvPr>
        </p:nvSpPr>
        <p:spPr>
          <a:xfrm>
            <a:off x="4439115" y="23019"/>
            <a:ext cx="3523198"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1800"/>
              <a:buNone/>
            </a:pPr>
            <a:r>
              <a:rPr lang="en-US" sz="2000"/>
              <a:t>Deployment of a website</a:t>
            </a:r>
            <a:endParaRPr/>
          </a:p>
        </p:txBody>
      </p:sp>
      <p:sp>
        <p:nvSpPr>
          <p:cNvPr id="545" name="Google Shape;545;p65"/>
          <p:cNvSpPr txBox="1">
            <a:spLocks noGrp="1"/>
          </p:cNvSpPr>
          <p:nvPr>
            <p:ph type="body" idx="1"/>
          </p:nvPr>
        </p:nvSpPr>
        <p:spPr>
          <a:xfrm>
            <a:off x="1217614" y="1828800"/>
            <a:ext cx="9753600" cy="2222695"/>
          </a:xfrm>
          <a:prstGeom prst="rect">
            <a:avLst/>
          </a:prstGeom>
          <a:noFill/>
          <a:ln>
            <a:noFill/>
          </a:ln>
        </p:spPr>
        <p:txBody>
          <a:bodyPr spcFirstLastPara="1" wrap="square" lIns="91425" tIns="45700" rIns="91425" bIns="45700" anchor="t" anchorCtr="0">
            <a:normAutofit/>
          </a:bodyPr>
          <a:lstStyle/>
          <a:p>
            <a:pPr marL="457200" lvl="0" indent="-320040" algn="l" rtl="0">
              <a:lnSpc>
                <a:spcPct val="90000"/>
              </a:lnSpc>
              <a:spcBef>
                <a:spcPts val="1800"/>
              </a:spcBef>
              <a:spcAft>
                <a:spcPts val="0"/>
              </a:spcAft>
              <a:buSzPts val="1440"/>
              <a:buChar char="•"/>
            </a:pPr>
            <a:r>
              <a:rPr lang="en-US" b="0" i="0">
                <a:solidFill>
                  <a:srgbClr val="3F3F44"/>
                </a:solidFill>
                <a:latin typeface="Arial"/>
                <a:ea typeface="Arial"/>
                <a:cs typeface="Arial"/>
                <a:sym typeface="Arial"/>
              </a:rPr>
              <a:t>Heroku is a container-based cloud Platform as a Service (PaaS). Developers use Heroku to deploy, manage, and scale modern apps. </a:t>
            </a:r>
            <a:endParaRPr/>
          </a:p>
          <a:p>
            <a:pPr marL="457200" lvl="0" indent="-320040" algn="l" rtl="0">
              <a:lnSpc>
                <a:spcPct val="90000"/>
              </a:lnSpc>
              <a:spcBef>
                <a:spcPts val="1800"/>
              </a:spcBef>
              <a:spcAft>
                <a:spcPts val="0"/>
              </a:spcAft>
              <a:buSzPts val="1440"/>
              <a:buChar char="•"/>
            </a:pPr>
            <a:r>
              <a:rPr lang="en-US">
                <a:solidFill>
                  <a:srgbClr val="3F3F44"/>
                </a:solidFill>
                <a:latin typeface="Arial"/>
                <a:ea typeface="Arial"/>
                <a:cs typeface="Arial"/>
                <a:sym typeface="Arial"/>
              </a:rPr>
              <a:t>It </a:t>
            </a:r>
            <a:r>
              <a:rPr lang="en-US" b="0" i="0">
                <a:solidFill>
                  <a:srgbClr val="3F3F44"/>
                </a:solidFill>
                <a:latin typeface="Arial"/>
                <a:ea typeface="Arial"/>
                <a:cs typeface="Arial"/>
                <a:sym typeface="Arial"/>
              </a:rPr>
              <a:t>is elegant, flexible, and easy to use, offering developers the simplest path to getting their apps to market.</a:t>
            </a:r>
            <a:endParaRPr/>
          </a:p>
          <a:p>
            <a:pPr marL="457200" lvl="0" indent="-228600" algn="l" rtl="0">
              <a:lnSpc>
                <a:spcPct val="90000"/>
              </a:lnSpc>
              <a:spcBef>
                <a:spcPts val="1800"/>
              </a:spcBef>
              <a:spcAft>
                <a:spcPts val="0"/>
              </a:spcAft>
              <a:buSzPts val="1440"/>
              <a:buNone/>
            </a:pPr>
            <a:endParaRPr>
              <a:solidFill>
                <a:srgbClr val="3F3F44"/>
              </a:solidFill>
              <a:latin typeface="Arial"/>
              <a:ea typeface="Arial"/>
              <a:cs typeface="Arial"/>
              <a:sym typeface="Arial"/>
            </a:endParaRPr>
          </a:p>
          <a:p>
            <a:pPr marL="457200" lvl="0" indent="-228600" algn="l" rtl="0">
              <a:lnSpc>
                <a:spcPct val="90000"/>
              </a:lnSpc>
              <a:spcBef>
                <a:spcPts val="1800"/>
              </a:spcBef>
              <a:spcAft>
                <a:spcPts val="0"/>
              </a:spcAft>
              <a:buSzPts val="1440"/>
              <a:buNone/>
            </a:pPr>
            <a:endParaRPr b="1"/>
          </a:p>
        </p:txBody>
      </p:sp>
      <p:pic>
        <p:nvPicPr>
          <p:cNvPr id="546" name="Google Shape;546;p65"/>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547" name="Google Shape;547;p65" descr="Heroku Logo PNG Transparent &amp;amp; SVG Vector - Freebie Supply"/>
          <p:cNvPicPr preferRelativeResize="0"/>
          <p:nvPr/>
        </p:nvPicPr>
        <p:blipFill rotWithShape="1">
          <a:blip r:embed="rId4">
            <a:alphaModFix/>
          </a:blip>
          <a:srcRect/>
          <a:stretch/>
        </p:blipFill>
        <p:spPr>
          <a:xfrm>
            <a:off x="668833" y="-398925"/>
            <a:ext cx="4015710" cy="3011783"/>
          </a:xfrm>
          <a:prstGeom prst="rect">
            <a:avLst/>
          </a:prstGeom>
          <a:noFill/>
          <a:ln>
            <a:noFill/>
          </a:ln>
        </p:spPr>
      </p:pic>
      <p:pic>
        <p:nvPicPr>
          <p:cNvPr id="548" name="Google Shape;548;p65"/>
          <p:cNvPicPr preferRelativeResize="0"/>
          <p:nvPr/>
        </p:nvPicPr>
        <p:blipFill rotWithShape="1">
          <a:blip r:embed="rId5">
            <a:alphaModFix/>
          </a:blip>
          <a:srcRect l="12234" t="21816" r="13209" b="55752"/>
          <a:stretch/>
        </p:blipFill>
        <p:spPr>
          <a:xfrm>
            <a:off x="1499039" y="4531714"/>
            <a:ext cx="9087514" cy="15372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body" idx="1"/>
          </p:nvPr>
        </p:nvSpPr>
        <p:spPr>
          <a:xfrm>
            <a:off x="1217612" y="1487874"/>
            <a:ext cx="9753600" cy="1345267"/>
          </a:xfrm>
          <a:prstGeom prst="rect">
            <a:avLst/>
          </a:prstGeom>
          <a:noFill/>
          <a:ln>
            <a:noFill/>
          </a:ln>
        </p:spPr>
        <p:txBody>
          <a:bodyPr spcFirstLastPara="1" wrap="square" lIns="91425" tIns="45700" rIns="91425" bIns="45700" anchor="t" anchorCtr="0">
            <a:normAutofit/>
          </a:bodyPr>
          <a:lstStyle/>
          <a:p>
            <a:pPr marL="457200" lvl="0" indent="-320040" algn="l" rtl="0">
              <a:lnSpc>
                <a:spcPct val="90000"/>
              </a:lnSpc>
              <a:spcBef>
                <a:spcPts val="1800"/>
              </a:spcBef>
              <a:spcAft>
                <a:spcPts val="0"/>
              </a:spcAft>
              <a:buSzPts val="1440"/>
              <a:buChar char="•"/>
            </a:pPr>
            <a:r>
              <a:rPr lang="en-US" sz="1800"/>
              <a:t>What is the problem statement that docker is trying to solve ?</a:t>
            </a:r>
            <a:endParaRPr/>
          </a:p>
          <a:p>
            <a:pPr marL="457200" lvl="0" indent="-320040" algn="l" rtl="0">
              <a:lnSpc>
                <a:spcPct val="90000"/>
              </a:lnSpc>
              <a:spcBef>
                <a:spcPts val="1800"/>
              </a:spcBef>
              <a:spcAft>
                <a:spcPts val="0"/>
              </a:spcAft>
              <a:buSzPts val="1440"/>
              <a:buChar char="•"/>
            </a:pPr>
            <a:r>
              <a:rPr lang="en-US" sz="1800"/>
              <a:t>Docker is an open source platform for building, deploying, and managing containerized applications.</a:t>
            </a:r>
            <a:endParaRPr sz="1800"/>
          </a:p>
        </p:txBody>
      </p:sp>
      <p:pic>
        <p:nvPicPr>
          <p:cNvPr id="554" name="Google Shape;554;p66" descr="Hello Docker - Things Solver"/>
          <p:cNvPicPr preferRelativeResize="0"/>
          <p:nvPr/>
        </p:nvPicPr>
        <p:blipFill rotWithShape="1">
          <a:blip r:embed="rId3">
            <a:alphaModFix/>
          </a:blip>
          <a:srcRect/>
          <a:stretch/>
        </p:blipFill>
        <p:spPr>
          <a:xfrm>
            <a:off x="0" y="0"/>
            <a:ext cx="4392118" cy="1487874"/>
          </a:xfrm>
          <a:prstGeom prst="rect">
            <a:avLst/>
          </a:prstGeom>
          <a:noFill/>
          <a:ln>
            <a:noFill/>
          </a:ln>
        </p:spPr>
      </p:pic>
      <p:pic>
        <p:nvPicPr>
          <p:cNvPr id="555" name="Google Shape;555;p66"/>
          <p:cNvPicPr preferRelativeResize="0"/>
          <p:nvPr/>
        </p:nvPicPr>
        <p:blipFill rotWithShape="1">
          <a:blip r:embed="rId4">
            <a:alphaModFix/>
          </a:blip>
          <a:srcRect/>
          <a:stretch/>
        </p:blipFill>
        <p:spPr>
          <a:xfrm>
            <a:off x="10586553" y="304800"/>
            <a:ext cx="1074117" cy="352812"/>
          </a:xfrm>
          <a:prstGeom prst="rect">
            <a:avLst/>
          </a:prstGeom>
          <a:noFill/>
          <a:ln>
            <a:noFill/>
          </a:ln>
        </p:spPr>
      </p:pic>
      <p:pic>
        <p:nvPicPr>
          <p:cNvPr id="556" name="Google Shape;556;p66" descr="Docker 101: Introduction to Docker webinar recap - Docker Blog"/>
          <p:cNvPicPr preferRelativeResize="0"/>
          <p:nvPr/>
        </p:nvPicPr>
        <p:blipFill rotWithShape="1">
          <a:blip r:embed="rId5">
            <a:alphaModFix/>
          </a:blip>
          <a:srcRect/>
          <a:stretch/>
        </p:blipFill>
        <p:spPr>
          <a:xfrm>
            <a:off x="255210" y="2975748"/>
            <a:ext cx="3559786" cy="2902594"/>
          </a:xfrm>
          <a:prstGeom prst="rect">
            <a:avLst/>
          </a:prstGeom>
          <a:noFill/>
          <a:ln>
            <a:noFill/>
          </a:ln>
        </p:spPr>
      </p:pic>
      <p:pic>
        <p:nvPicPr>
          <p:cNvPr id="557" name="Google Shape;557;p66" descr="Logo Windows PNG Images, Free Transparent Download - Free Transparent PNG  Logos"/>
          <p:cNvPicPr preferRelativeResize="0"/>
          <p:nvPr/>
        </p:nvPicPr>
        <p:blipFill rotWithShape="1">
          <a:blip r:embed="rId6">
            <a:alphaModFix/>
          </a:blip>
          <a:srcRect/>
          <a:stretch/>
        </p:blipFill>
        <p:spPr>
          <a:xfrm>
            <a:off x="359763" y="5808889"/>
            <a:ext cx="3432748" cy="1167796"/>
          </a:xfrm>
          <a:prstGeom prst="rect">
            <a:avLst/>
          </a:prstGeom>
          <a:noFill/>
          <a:ln>
            <a:noFill/>
          </a:ln>
        </p:spPr>
      </p:pic>
      <p:pic>
        <p:nvPicPr>
          <p:cNvPr id="558" name="Google Shape;558;p66" descr="Download macOS Logo in SVG Vector or PNG File Format - Logo.wine"/>
          <p:cNvPicPr preferRelativeResize="0"/>
          <p:nvPr/>
        </p:nvPicPr>
        <p:blipFill rotWithShape="1">
          <a:blip r:embed="rId7">
            <a:alphaModFix/>
          </a:blip>
          <a:srcRect/>
          <a:stretch/>
        </p:blipFill>
        <p:spPr>
          <a:xfrm>
            <a:off x="9403688" y="5640459"/>
            <a:ext cx="2256982" cy="1504655"/>
          </a:xfrm>
          <a:prstGeom prst="rect">
            <a:avLst/>
          </a:prstGeom>
          <a:noFill/>
          <a:ln>
            <a:noFill/>
          </a:ln>
        </p:spPr>
      </p:pic>
      <p:pic>
        <p:nvPicPr>
          <p:cNvPr id="559" name="Google Shape;559;p66" descr="MAC OS Logo Icon from Pack | Free Download"/>
          <p:cNvPicPr preferRelativeResize="0"/>
          <p:nvPr/>
        </p:nvPicPr>
        <p:blipFill rotWithShape="1">
          <a:blip r:embed="rId8">
            <a:alphaModFix/>
          </a:blip>
          <a:srcRect/>
          <a:stretch/>
        </p:blipFill>
        <p:spPr>
          <a:xfrm>
            <a:off x="8606178" y="5808889"/>
            <a:ext cx="984888" cy="984888"/>
          </a:xfrm>
          <a:prstGeom prst="rect">
            <a:avLst/>
          </a:prstGeom>
          <a:noFill/>
          <a:ln>
            <a:noFill/>
          </a:ln>
        </p:spPr>
      </p:pic>
      <p:pic>
        <p:nvPicPr>
          <p:cNvPr id="560" name="Google Shape;560;p66" descr="Docker 101: Introduction to Docker webinar recap - Docker Blog"/>
          <p:cNvPicPr preferRelativeResize="0"/>
          <p:nvPr/>
        </p:nvPicPr>
        <p:blipFill rotWithShape="1">
          <a:blip r:embed="rId5">
            <a:alphaModFix/>
          </a:blip>
          <a:srcRect/>
          <a:stretch/>
        </p:blipFill>
        <p:spPr>
          <a:xfrm>
            <a:off x="8180295" y="2906295"/>
            <a:ext cx="3559786" cy="2902594"/>
          </a:xfrm>
          <a:prstGeom prst="rect">
            <a:avLst/>
          </a:prstGeom>
          <a:noFill/>
          <a:ln>
            <a:noFill/>
          </a:ln>
        </p:spPr>
      </p:pic>
      <p:cxnSp>
        <p:nvCxnSpPr>
          <p:cNvPr id="561" name="Google Shape;561;p66"/>
          <p:cNvCxnSpPr/>
          <p:nvPr/>
        </p:nvCxnSpPr>
        <p:spPr>
          <a:xfrm>
            <a:off x="3814996" y="4185267"/>
            <a:ext cx="4206240"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pic>
        <p:nvPicPr>
          <p:cNvPr id="562" name="Google Shape;562;p66" descr="Docker Container Icon #346700 - Free Icons Library"/>
          <p:cNvPicPr preferRelativeResize="0"/>
          <p:nvPr/>
        </p:nvPicPr>
        <p:blipFill rotWithShape="1">
          <a:blip r:embed="rId9">
            <a:alphaModFix/>
          </a:blip>
          <a:srcRect/>
          <a:stretch/>
        </p:blipFill>
        <p:spPr>
          <a:xfrm>
            <a:off x="4943508" y="3663403"/>
            <a:ext cx="1949216" cy="1043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69"/>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581" name="Google Shape;581;p69"/>
          <p:cNvPicPr preferRelativeResize="0"/>
          <p:nvPr/>
        </p:nvPicPr>
        <p:blipFill rotWithShape="1">
          <a:blip r:embed="rId4">
            <a:alphaModFix/>
          </a:blip>
          <a:srcRect l="2214" t="9559" r="2105" b="12102"/>
          <a:stretch/>
        </p:blipFill>
        <p:spPr>
          <a:xfrm>
            <a:off x="263238" y="1091077"/>
            <a:ext cx="11662348" cy="53684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67"/>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568" name="Google Shape;568;p67"/>
          <p:cNvSpPr txBox="1"/>
          <p:nvPr/>
        </p:nvSpPr>
        <p:spPr>
          <a:xfrm>
            <a:off x="1370011" y="1401005"/>
            <a:ext cx="9753600" cy="175846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entury Gothic"/>
                <a:ea typeface="Century Gothic"/>
                <a:cs typeface="Century Gothic"/>
                <a:sym typeface="Century Gothic"/>
              </a:rPr>
              <a:t>Docker File creates a Docker Image using build command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entury Gothic"/>
                <a:ea typeface="Century Gothic"/>
                <a:cs typeface="Century Gothic"/>
                <a:sym typeface="Century Gothic"/>
              </a:rPr>
              <a:t>A Docker Image contains all the project’s code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entury Gothic"/>
                <a:ea typeface="Century Gothic"/>
                <a:cs typeface="Century Gothic"/>
                <a:sym typeface="Century Gothic"/>
              </a:rPr>
              <a:t>Using docker image, any user can run the code in order to create docker containers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entury Gothic"/>
                <a:ea typeface="Century Gothic"/>
                <a:cs typeface="Century Gothic"/>
                <a:sym typeface="Century Gothic"/>
              </a:rPr>
              <a:t>Once a Docker Image is built, It’s uploaded in a registry or a Docker Hub</a:t>
            </a:r>
            <a:endParaRPr sz="1400" b="0" i="0" u="none" strike="noStrike" cap="none">
              <a:solidFill>
                <a:srgbClr val="000000"/>
              </a:solidFill>
              <a:latin typeface="Arial"/>
              <a:ea typeface="Arial"/>
              <a:cs typeface="Arial"/>
              <a:sym typeface="Arial"/>
            </a:endParaRPr>
          </a:p>
        </p:txBody>
      </p:sp>
      <p:pic>
        <p:nvPicPr>
          <p:cNvPr id="569" name="Google Shape;569;p67"/>
          <p:cNvPicPr preferRelativeResize="0"/>
          <p:nvPr/>
        </p:nvPicPr>
        <p:blipFill rotWithShape="1">
          <a:blip r:embed="rId4">
            <a:alphaModFix/>
          </a:blip>
          <a:srcRect l="14265" t="48305" r="15511" b="4228"/>
          <a:stretch/>
        </p:blipFill>
        <p:spPr>
          <a:xfrm>
            <a:off x="1738859" y="3312826"/>
            <a:ext cx="8559384" cy="32528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68"/>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575" name="Google Shape;575;p68"/>
          <p:cNvPicPr preferRelativeResize="0"/>
          <p:nvPr/>
        </p:nvPicPr>
        <p:blipFill rotWithShape="1">
          <a:blip r:embed="rId4">
            <a:alphaModFix/>
          </a:blip>
          <a:srcRect l="-1" r="27371" b="29865"/>
          <a:stretch/>
        </p:blipFill>
        <p:spPr>
          <a:xfrm>
            <a:off x="1668156" y="1310862"/>
            <a:ext cx="8852511" cy="4806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0"/>
          <p:cNvSpPr txBox="1">
            <a:spLocks noGrp="1"/>
          </p:cNvSpPr>
          <p:nvPr>
            <p:ph type="title"/>
          </p:nvPr>
        </p:nvSpPr>
        <p:spPr>
          <a:xfrm>
            <a:off x="642010" y="2176975"/>
            <a:ext cx="3886200"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CONCULSION</a:t>
            </a:r>
            <a:endParaRPr/>
          </a:p>
        </p:txBody>
      </p:sp>
      <p:pic>
        <p:nvPicPr>
          <p:cNvPr id="587" name="Google Shape;587;p70"/>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588" name="Google Shape;588;p70"/>
          <p:cNvSpPr/>
          <p:nvPr/>
        </p:nvSpPr>
        <p:spPr>
          <a:xfrm>
            <a:off x="5993284" y="1307403"/>
            <a:ext cx="2387128" cy="597597"/>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589" name="Google Shape;589;p70"/>
          <p:cNvSpPr txBox="1"/>
          <p:nvPr/>
        </p:nvSpPr>
        <p:spPr>
          <a:xfrm>
            <a:off x="5387250" y="760175"/>
            <a:ext cx="6626700" cy="60153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1000"/>
              </a:spcBef>
              <a:spcAft>
                <a:spcPts val="0"/>
              </a:spcAft>
              <a:buClr>
                <a:srgbClr val="000000"/>
              </a:buClr>
              <a:buSzPts val="1600"/>
              <a:buFont typeface="Century Gothic"/>
              <a:buChar char="❖"/>
            </a:pPr>
            <a:r>
              <a:rPr lang="en-US" sz="1600" b="0" i="0" u="none" strike="noStrike" cap="none">
                <a:solidFill>
                  <a:srgbClr val="000000"/>
                </a:solidFill>
                <a:latin typeface="Century Gothic"/>
                <a:ea typeface="Century Gothic"/>
                <a:cs typeface="Century Gothic"/>
                <a:sym typeface="Century Gothic"/>
              </a:rPr>
              <a:t>We were able to load the dataset using Airflow and perform relevant analysis and data manipulation for deriving further insights.</a:t>
            </a:r>
            <a:endParaRPr sz="1600" b="0" i="0" u="none" strike="noStrike" cap="none">
              <a:solidFill>
                <a:srgbClr val="000000"/>
              </a:solidFill>
              <a:latin typeface="Century Gothic"/>
              <a:ea typeface="Century Gothic"/>
              <a:cs typeface="Century Gothic"/>
              <a:sym typeface="Century Gothic"/>
            </a:endParaRPr>
          </a:p>
          <a:p>
            <a:pPr marL="457200" marR="0" lvl="0" indent="-330200" algn="l" rtl="0">
              <a:lnSpc>
                <a:spcPct val="115000"/>
              </a:lnSpc>
              <a:spcBef>
                <a:spcPts val="1000"/>
              </a:spcBef>
              <a:spcAft>
                <a:spcPts val="0"/>
              </a:spcAft>
              <a:buClr>
                <a:srgbClr val="000000"/>
              </a:buClr>
              <a:buSzPts val="1600"/>
              <a:buFont typeface="Century Gothic"/>
              <a:buChar char="❖"/>
            </a:pPr>
            <a:r>
              <a:rPr lang="en-US" sz="1600" b="0" i="0" u="none" strike="noStrike" cap="none">
                <a:solidFill>
                  <a:srgbClr val="000000"/>
                </a:solidFill>
                <a:latin typeface="Century Gothic"/>
                <a:ea typeface="Century Gothic"/>
                <a:cs typeface="Century Gothic"/>
                <a:sym typeface="Century Gothic"/>
              </a:rPr>
              <a:t>Exploratory Data Analysis was performed in order to obtain visual information on how weather, density was impacting the number of cases.</a:t>
            </a:r>
            <a:endParaRPr sz="1600" b="0" i="0" u="none" strike="noStrike" cap="none">
              <a:solidFill>
                <a:srgbClr val="000000"/>
              </a:solidFill>
              <a:latin typeface="Century Gothic"/>
              <a:ea typeface="Century Gothic"/>
              <a:cs typeface="Century Gothic"/>
              <a:sym typeface="Century Gothic"/>
            </a:endParaRPr>
          </a:p>
          <a:p>
            <a:pPr marL="457200" marR="0" lvl="0" indent="-330200" algn="l" rtl="0">
              <a:lnSpc>
                <a:spcPct val="115000"/>
              </a:lnSpc>
              <a:spcBef>
                <a:spcPts val="1000"/>
              </a:spcBef>
              <a:spcAft>
                <a:spcPts val="0"/>
              </a:spcAft>
              <a:buClr>
                <a:srgbClr val="000000"/>
              </a:buClr>
              <a:buSzPts val="1600"/>
              <a:buFont typeface="Century Gothic"/>
              <a:buChar char="❖"/>
            </a:pPr>
            <a:r>
              <a:rPr lang="en-US" sz="1600" b="0" i="0" u="none" strike="noStrike" cap="none">
                <a:solidFill>
                  <a:srgbClr val="000000"/>
                </a:solidFill>
                <a:latin typeface="Century Gothic"/>
                <a:ea typeface="Century Gothic"/>
                <a:cs typeface="Century Gothic"/>
                <a:sym typeface="Century Gothic"/>
              </a:rPr>
              <a:t>Post EDA, we implemented dimensionality reduction techniques and did the feature selection.</a:t>
            </a:r>
            <a:endParaRPr sz="1600" b="0" i="0" u="none" strike="noStrike" cap="none">
              <a:solidFill>
                <a:srgbClr val="000000"/>
              </a:solidFill>
              <a:latin typeface="Century Gothic"/>
              <a:ea typeface="Century Gothic"/>
              <a:cs typeface="Century Gothic"/>
              <a:sym typeface="Century Gothic"/>
            </a:endParaRPr>
          </a:p>
          <a:p>
            <a:pPr marL="457200" marR="0" lvl="0" indent="-330200" algn="l" rtl="0">
              <a:lnSpc>
                <a:spcPct val="115000"/>
              </a:lnSpc>
              <a:spcBef>
                <a:spcPts val="1000"/>
              </a:spcBef>
              <a:spcAft>
                <a:spcPts val="0"/>
              </a:spcAft>
              <a:buClr>
                <a:srgbClr val="000000"/>
              </a:buClr>
              <a:buSzPts val="1600"/>
              <a:buFont typeface="Century Gothic"/>
              <a:buChar char="❖"/>
            </a:pPr>
            <a:r>
              <a:rPr lang="en-US" sz="1600" b="0" i="0" u="none" strike="noStrike" cap="none">
                <a:solidFill>
                  <a:srgbClr val="000000"/>
                </a:solidFill>
                <a:latin typeface="Century Gothic"/>
                <a:ea typeface="Century Gothic"/>
                <a:cs typeface="Century Gothic"/>
                <a:sym typeface="Century Gothic"/>
              </a:rPr>
              <a:t>Various classification and regression algorithms were implemented with hypertuning to understand which model performed well.</a:t>
            </a:r>
            <a:endParaRPr sz="1600" b="0" i="0" u="none" strike="noStrike" cap="none">
              <a:solidFill>
                <a:srgbClr val="000000"/>
              </a:solidFill>
              <a:latin typeface="Century Gothic"/>
              <a:ea typeface="Century Gothic"/>
              <a:cs typeface="Century Gothic"/>
              <a:sym typeface="Century Gothic"/>
            </a:endParaRPr>
          </a:p>
          <a:p>
            <a:pPr marL="457200" marR="0" lvl="0" indent="-330200" algn="l" rtl="0">
              <a:lnSpc>
                <a:spcPct val="115000"/>
              </a:lnSpc>
              <a:spcBef>
                <a:spcPts val="1000"/>
              </a:spcBef>
              <a:spcAft>
                <a:spcPts val="0"/>
              </a:spcAft>
              <a:buClr>
                <a:srgbClr val="000000"/>
              </a:buClr>
              <a:buSzPts val="1600"/>
              <a:buFont typeface="Century Gothic"/>
              <a:buChar char="❖"/>
            </a:pPr>
            <a:r>
              <a:rPr lang="en-US" sz="1600" b="0" i="0" u="none" strike="noStrike" cap="none">
                <a:solidFill>
                  <a:srgbClr val="000000"/>
                </a:solidFill>
                <a:latin typeface="Century Gothic"/>
                <a:ea typeface="Century Gothic"/>
                <a:cs typeface="Century Gothic"/>
                <a:sym typeface="Century Gothic"/>
              </a:rPr>
              <a:t>AutoML methods such as AutoSklearn, AutoGluon, and TPOT were implemented to check the best model automatically.</a:t>
            </a:r>
            <a:endParaRPr sz="1600" b="0" i="0" u="none" strike="noStrike" cap="none">
              <a:solidFill>
                <a:srgbClr val="000000"/>
              </a:solidFill>
              <a:latin typeface="Century Gothic"/>
              <a:ea typeface="Century Gothic"/>
              <a:cs typeface="Century Gothic"/>
              <a:sym typeface="Century Gothic"/>
            </a:endParaRPr>
          </a:p>
          <a:p>
            <a:pPr marL="457200" marR="0" lvl="0" indent="-330200" algn="l" rtl="0">
              <a:lnSpc>
                <a:spcPct val="115000"/>
              </a:lnSpc>
              <a:spcBef>
                <a:spcPts val="1000"/>
              </a:spcBef>
              <a:spcAft>
                <a:spcPts val="0"/>
              </a:spcAft>
              <a:buClr>
                <a:srgbClr val="000000"/>
              </a:buClr>
              <a:buSzPts val="1600"/>
              <a:buFont typeface="Century Gothic"/>
              <a:buChar char="❖"/>
            </a:pPr>
            <a:r>
              <a:rPr lang="en-US" sz="1600" b="0" i="0" u="none" strike="noStrike" cap="none">
                <a:solidFill>
                  <a:srgbClr val="000000"/>
                </a:solidFill>
                <a:latin typeface="Century Gothic"/>
                <a:ea typeface="Century Gothic"/>
                <a:cs typeface="Century Gothic"/>
                <a:sym typeface="Century Gothic"/>
              </a:rPr>
              <a:t> UI development using HTML, FLASK API was done in order to create a suitable and interactive UI for prediction</a:t>
            </a:r>
            <a:r>
              <a:rPr lang="en-US" sz="1600">
                <a:latin typeface="Century Gothic"/>
                <a:ea typeface="Century Gothic"/>
                <a:cs typeface="Century Gothic"/>
                <a:sym typeface="Century Gothic"/>
              </a:rPr>
              <a:t> and dockerized the whole application.</a:t>
            </a:r>
            <a:endParaRPr sz="1600" b="0" i="0" u="none" strike="noStrike" cap="none">
              <a:solidFill>
                <a:srgbClr val="000000"/>
              </a:solidFill>
              <a:latin typeface="Century Gothic"/>
              <a:ea typeface="Century Gothic"/>
              <a:cs typeface="Century Gothic"/>
              <a:sym typeface="Century Gothic"/>
            </a:endParaRPr>
          </a:p>
          <a:p>
            <a:pPr marL="457200" marR="0" lvl="0" indent="-330200" algn="l" rtl="0">
              <a:lnSpc>
                <a:spcPct val="115000"/>
              </a:lnSpc>
              <a:spcBef>
                <a:spcPts val="1000"/>
              </a:spcBef>
              <a:spcAft>
                <a:spcPts val="0"/>
              </a:spcAft>
              <a:buClr>
                <a:srgbClr val="000000"/>
              </a:buClr>
              <a:buSzPts val="1600"/>
              <a:buFont typeface="Century Gothic"/>
              <a:buChar char="❖"/>
            </a:pPr>
            <a:r>
              <a:rPr lang="en-US" sz="1600" b="0" i="0" u="none" strike="noStrike" cap="none">
                <a:solidFill>
                  <a:srgbClr val="000000"/>
                </a:solidFill>
                <a:latin typeface="Century Gothic"/>
                <a:ea typeface="Century Gothic"/>
                <a:cs typeface="Century Gothic"/>
                <a:sym typeface="Century Gothic"/>
              </a:rPr>
              <a:t>Dashboard creation for visualizing the insights and zikavirus trend in these countries.</a:t>
            </a:r>
            <a:endParaRPr sz="16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1217614" y="815926"/>
            <a:ext cx="5759961" cy="78427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1800"/>
              <a:buNone/>
            </a:pPr>
            <a:r>
              <a:rPr lang="en-US"/>
              <a:t>ZIKA VIRUS</a:t>
            </a:r>
            <a:endParaRPr/>
          </a:p>
        </p:txBody>
      </p:sp>
      <p:sp>
        <p:nvSpPr>
          <p:cNvPr id="118" name="Google Shape;118;p17"/>
          <p:cNvSpPr txBox="1">
            <a:spLocks noGrp="1"/>
          </p:cNvSpPr>
          <p:nvPr>
            <p:ph type="body" idx="1"/>
          </p:nvPr>
        </p:nvSpPr>
        <p:spPr>
          <a:xfrm>
            <a:off x="832953" y="1969476"/>
            <a:ext cx="9753600" cy="4343400"/>
          </a:xfrm>
          <a:prstGeom prst="rect">
            <a:avLst/>
          </a:prstGeom>
          <a:noFill/>
          <a:ln>
            <a:noFill/>
          </a:ln>
        </p:spPr>
        <p:txBody>
          <a:bodyPr spcFirstLastPara="1" wrap="square" lIns="91425" tIns="45700" rIns="91425" bIns="45700" anchor="t" anchorCtr="0">
            <a:normAutofit/>
          </a:bodyPr>
          <a:lstStyle/>
          <a:p>
            <a:pPr marL="457200" lvl="0" indent="-313182" algn="l" rtl="0">
              <a:lnSpc>
                <a:spcPct val="100000"/>
              </a:lnSpc>
              <a:spcBef>
                <a:spcPts val="1800"/>
              </a:spcBef>
              <a:spcAft>
                <a:spcPts val="0"/>
              </a:spcAft>
              <a:buSzPts val="1440"/>
              <a:buChar char="●"/>
            </a:pPr>
            <a:r>
              <a:rPr lang="en-US"/>
              <a:t>Zika virus is a mosquito-borne flavivirus that was first identified in Uganda in 1947 in monkeys. It was later identified in humans in 1952 in Uganda and the United Republic of Tanzania. </a:t>
            </a:r>
            <a:endParaRPr/>
          </a:p>
          <a:p>
            <a:pPr marL="457200" lvl="0" indent="-313182" algn="l" rtl="0">
              <a:lnSpc>
                <a:spcPct val="100000"/>
              </a:lnSpc>
              <a:spcBef>
                <a:spcPts val="1800"/>
              </a:spcBef>
              <a:spcAft>
                <a:spcPts val="0"/>
              </a:spcAft>
              <a:buSzPts val="1440"/>
              <a:buChar char="●"/>
            </a:pPr>
            <a:r>
              <a:rPr lang="en-US"/>
              <a:t>In March 2015, Brazil reported a large outbreak of rash illness, soon identified as Zika virus infection.</a:t>
            </a:r>
            <a:endParaRPr/>
          </a:p>
          <a:p>
            <a:pPr marL="457200" lvl="0" indent="-313182" algn="l" rtl="0">
              <a:lnSpc>
                <a:spcPct val="100000"/>
              </a:lnSpc>
              <a:spcBef>
                <a:spcPts val="1800"/>
              </a:spcBef>
              <a:spcAft>
                <a:spcPts val="0"/>
              </a:spcAft>
              <a:buSzPts val="1440"/>
              <a:buChar char="●"/>
            </a:pPr>
            <a:r>
              <a:rPr lang="en-US"/>
              <a:t>Zika virus is primarily transmitted by the bite of an infected mosquito from the Aedes genus, mainly Aedes aegypti, in tropical and subtropical regions.</a:t>
            </a:r>
            <a:endParaRPr/>
          </a:p>
          <a:p>
            <a:pPr marL="457200" lvl="0" indent="-228600" algn="l" rtl="0">
              <a:lnSpc>
                <a:spcPct val="90000"/>
              </a:lnSpc>
              <a:spcBef>
                <a:spcPts val="1800"/>
              </a:spcBef>
              <a:spcAft>
                <a:spcPts val="0"/>
              </a:spcAft>
              <a:buSzPts val="1440"/>
              <a:buNone/>
            </a:pPr>
            <a:endParaRPr/>
          </a:p>
          <a:p>
            <a:pPr marL="457200" lvl="0" indent="-228600" algn="l" rtl="0">
              <a:lnSpc>
                <a:spcPct val="90000"/>
              </a:lnSpc>
              <a:spcBef>
                <a:spcPts val="1800"/>
              </a:spcBef>
              <a:spcAft>
                <a:spcPts val="0"/>
              </a:spcAft>
              <a:buSzPts val="1440"/>
              <a:buNone/>
            </a:pPr>
            <a:endParaRPr/>
          </a:p>
        </p:txBody>
      </p:sp>
      <p:pic>
        <p:nvPicPr>
          <p:cNvPr id="119" name="Google Shape;119;p17"/>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120" name="Google Shape;120;p17"/>
          <p:cNvPicPr preferRelativeResize="0"/>
          <p:nvPr/>
        </p:nvPicPr>
        <p:blipFill rotWithShape="1">
          <a:blip r:embed="rId4">
            <a:alphaModFix/>
          </a:blip>
          <a:srcRect/>
          <a:stretch/>
        </p:blipFill>
        <p:spPr>
          <a:xfrm>
            <a:off x="3904587" y="106735"/>
            <a:ext cx="2189825" cy="22026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1"/>
          <p:cNvSpPr txBox="1">
            <a:spLocks noGrp="1"/>
          </p:cNvSpPr>
          <p:nvPr>
            <p:ph type="title"/>
          </p:nvPr>
        </p:nvSpPr>
        <p:spPr>
          <a:xfrm>
            <a:off x="648146" y="1766538"/>
            <a:ext cx="3886200" cy="4038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a:t>FUTURE SCOPE</a:t>
            </a:r>
            <a:endParaRPr/>
          </a:p>
        </p:txBody>
      </p:sp>
      <p:pic>
        <p:nvPicPr>
          <p:cNvPr id="595" name="Google Shape;595;p71"/>
          <p:cNvPicPr preferRelativeResize="0"/>
          <p:nvPr/>
        </p:nvPicPr>
        <p:blipFill rotWithShape="1">
          <a:blip r:embed="rId3">
            <a:alphaModFix/>
          </a:blip>
          <a:srcRect/>
          <a:stretch/>
        </p:blipFill>
        <p:spPr>
          <a:xfrm>
            <a:off x="10586553" y="304800"/>
            <a:ext cx="1074117" cy="352812"/>
          </a:xfrm>
          <a:prstGeom prst="rect">
            <a:avLst/>
          </a:prstGeom>
          <a:noFill/>
          <a:ln>
            <a:noFill/>
          </a:ln>
        </p:spPr>
      </p:pic>
      <p:sp>
        <p:nvSpPr>
          <p:cNvPr id="596" name="Google Shape;596;p71"/>
          <p:cNvSpPr/>
          <p:nvPr/>
        </p:nvSpPr>
        <p:spPr>
          <a:xfrm>
            <a:off x="5993284" y="1307403"/>
            <a:ext cx="2387128" cy="597597"/>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597" name="Google Shape;597;p71"/>
          <p:cNvSpPr txBox="1"/>
          <p:nvPr/>
        </p:nvSpPr>
        <p:spPr>
          <a:xfrm>
            <a:off x="5486400" y="844650"/>
            <a:ext cx="6329100" cy="58824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15000"/>
              </a:lnSpc>
              <a:spcBef>
                <a:spcPts val="1000"/>
              </a:spcBef>
              <a:spcAft>
                <a:spcPts val="0"/>
              </a:spcAft>
              <a:buClr>
                <a:srgbClr val="292929"/>
              </a:buClr>
              <a:buSzPts val="1800"/>
              <a:buFont typeface="Century Gothic"/>
              <a:buChar char="❏"/>
            </a:pPr>
            <a:r>
              <a:rPr lang="en-US" sz="1800" b="0" i="0" u="none" strike="noStrike" cap="none">
                <a:solidFill>
                  <a:srgbClr val="292929"/>
                </a:solidFill>
                <a:highlight>
                  <a:srgbClr val="FFFFFF"/>
                </a:highlight>
                <a:latin typeface="Century Gothic"/>
                <a:ea typeface="Century Gothic"/>
                <a:cs typeface="Century Gothic"/>
                <a:sym typeface="Century Gothic"/>
              </a:rPr>
              <a:t>We can further extend this project to predict the zika virus cases worldwide.</a:t>
            </a:r>
            <a:endParaRPr sz="1800" b="0" i="0" u="none" strike="noStrike" cap="none">
              <a:solidFill>
                <a:srgbClr val="292929"/>
              </a:solidFill>
              <a:highlight>
                <a:srgbClr val="FFFFFF"/>
              </a:highlight>
              <a:latin typeface="Century Gothic"/>
              <a:ea typeface="Century Gothic"/>
              <a:cs typeface="Century Gothic"/>
              <a:sym typeface="Century Gothic"/>
            </a:endParaRPr>
          </a:p>
          <a:p>
            <a:pPr marL="457200" marR="0" lvl="0" indent="-342900" algn="l" rtl="0">
              <a:lnSpc>
                <a:spcPct val="115000"/>
              </a:lnSpc>
              <a:spcBef>
                <a:spcPts val="1000"/>
              </a:spcBef>
              <a:spcAft>
                <a:spcPts val="0"/>
              </a:spcAft>
              <a:buClr>
                <a:srgbClr val="292929"/>
              </a:buClr>
              <a:buSzPts val="1800"/>
              <a:buFont typeface="Century Gothic"/>
              <a:buChar char="❏"/>
            </a:pPr>
            <a:r>
              <a:rPr lang="en-US" sz="1800">
                <a:solidFill>
                  <a:srgbClr val="292929"/>
                </a:solidFill>
                <a:highlight>
                  <a:srgbClr val="FFFFFF"/>
                </a:highlight>
                <a:latin typeface="Century Gothic"/>
                <a:ea typeface="Century Gothic"/>
                <a:cs typeface="Century Gothic"/>
                <a:sym typeface="Century Gothic"/>
              </a:rPr>
              <a:t>With availability of weather forecasting data we can predict a possibility of epidemic for more number of days.</a:t>
            </a:r>
            <a:endParaRPr sz="1800">
              <a:solidFill>
                <a:srgbClr val="292929"/>
              </a:solidFill>
              <a:highlight>
                <a:srgbClr val="FFFFFF"/>
              </a:highlight>
              <a:latin typeface="Century Gothic"/>
              <a:ea typeface="Century Gothic"/>
              <a:cs typeface="Century Gothic"/>
              <a:sym typeface="Century Gothic"/>
            </a:endParaRPr>
          </a:p>
          <a:p>
            <a:pPr marL="457200" marR="0" lvl="0" indent="-342900" algn="l" rtl="0">
              <a:lnSpc>
                <a:spcPct val="115000"/>
              </a:lnSpc>
              <a:spcBef>
                <a:spcPts val="1000"/>
              </a:spcBef>
              <a:spcAft>
                <a:spcPts val="0"/>
              </a:spcAft>
              <a:buClr>
                <a:srgbClr val="292929"/>
              </a:buClr>
              <a:buSzPts val="1800"/>
              <a:buFont typeface="Century Gothic"/>
              <a:buChar char="❏"/>
            </a:pPr>
            <a:r>
              <a:rPr lang="en-US" sz="1800" b="0" i="0" u="none" strike="noStrike" cap="none">
                <a:solidFill>
                  <a:srgbClr val="292929"/>
                </a:solidFill>
                <a:highlight>
                  <a:srgbClr val="FFFFFF"/>
                </a:highlight>
                <a:latin typeface="Century Gothic"/>
                <a:ea typeface="Century Gothic"/>
                <a:cs typeface="Century Gothic"/>
                <a:sym typeface="Century Gothic"/>
              </a:rPr>
              <a:t>Given that our proof of concept worked well, we can augment it further by adding new parameters like social media symptomatic data, life style, population dynamics, etc.</a:t>
            </a:r>
            <a:endParaRPr sz="1800" b="0" i="0" u="none" strike="noStrike" cap="none">
              <a:solidFill>
                <a:srgbClr val="292929"/>
              </a:solidFill>
              <a:highlight>
                <a:srgbClr val="FFFFFF"/>
              </a:highlight>
              <a:latin typeface="Century Gothic"/>
              <a:ea typeface="Century Gothic"/>
              <a:cs typeface="Century Gothic"/>
              <a:sym typeface="Century Gothic"/>
            </a:endParaRPr>
          </a:p>
          <a:p>
            <a:pPr marL="457200" marR="0" lvl="0" indent="-342900" algn="l" rtl="0">
              <a:lnSpc>
                <a:spcPct val="115000"/>
              </a:lnSpc>
              <a:spcBef>
                <a:spcPts val="1000"/>
              </a:spcBef>
              <a:spcAft>
                <a:spcPts val="0"/>
              </a:spcAft>
              <a:buClr>
                <a:srgbClr val="292929"/>
              </a:buClr>
              <a:buSzPts val="1800"/>
              <a:buFont typeface="Georgia"/>
              <a:buChar char="❏"/>
            </a:pPr>
            <a:r>
              <a:rPr lang="en-US" sz="1800" b="0" i="0" u="none" strike="noStrike" cap="none">
                <a:solidFill>
                  <a:srgbClr val="292929"/>
                </a:solidFill>
                <a:highlight>
                  <a:srgbClr val="FFFFFF"/>
                </a:highlight>
                <a:latin typeface="Century Gothic"/>
                <a:ea typeface="Century Gothic"/>
                <a:cs typeface="Century Gothic"/>
                <a:sym typeface="Century Gothic"/>
              </a:rPr>
              <a:t>We </a:t>
            </a:r>
            <a:r>
              <a:rPr lang="en-US" sz="1800">
                <a:solidFill>
                  <a:srgbClr val="292929"/>
                </a:solidFill>
                <a:highlight>
                  <a:srgbClr val="FFFFFF"/>
                </a:highlight>
                <a:latin typeface="Century Gothic"/>
                <a:ea typeface="Century Gothic"/>
                <a:cs typeface="Century Gothic"/>
                <a:sym typeface="Century Gothic"/>
              </a:rPr>
              <a:t>can</a:t>
            </a:r>
            <a:r>
              <a:rPr lang="en-US" sz="1800" b="0" i="0" u="none" strike="noStrike" cap="none">
                <a:solidFill>
                  <a:srgbClr val="292929"/>
                </a:solidFill>
                <a:highlight>
                  <a:srgbClr val="FFFFFF"/>
                </a:highlight>
                <a:latin typeface="Century Gothic"/>
                <a:ea typeface="Century Gothic"/>
                <a:cs typeface="Century Gothic"/>
                <a:sym typeface="Century Gothic"/>
              </a:rPr>
              <a:t> study and predict various other epidemics as well using the same approach.</a:t>
            </a:r>
            <a:endParaRPr sz="1800" b="0" i="0" u="none" strike="noStrike" cap="none">
              <a:solidFill>
                <a:srgbClr val="292929"/>
              </a:solidFill>
              <a:highlight>
                <a:srgbClr val="FFFFFF"/>
              </a:highlight>
              <a:latin typeface="Century Gothic"/>
              <a:ea typeface="Century Gothic"/>
              <a:cs typeface="Century Gothic"/>
              <a:sym typeface="Century Gothic"/>
            </a:endParaRPr>
          </a:p>
          <a:p>
            <a:pPr marL="457200" marR="0" lvl="0" indent="-342900" algn="l" rtl="0">
              <a:lnSpc>
                <a:spcPct val="115000"/>
              </a:lnSpc>
              <a:spcBef>
                <a:spcPts val="1000"/>
              </a:spcBef>
              <a:spcAft>
                <a:spcPts val="0"/>
              </a:spcAft>
              <a:buClr>
                <a:srgbClr val="292929"/>
              </a:buClr>
              <a:buSzPts val="1800"/>
              <a:buFont typeface="Century Gothic"/>
              <a:buChar char="❏"/>
            </a:pPr>
            <a:r>
              <a:rPr lang="en-US" sz="1800" b="0" i="0" u="none" strike="noStrike" cap="none">
                <a:solidFill>
                  <a:srgbClr val="292929"/>
                </a:solidFill>
                <a:highlight>
                  <a:srgbClr val="FFFFFF"/>
                </a:highlight>
                <a:latin typeface="Century Gothic"/>
                <a:ea typeface="Century Gothic"/>
                <a:cs typeface="Century Gothic"/>
                <a:sym typeface="Century Gothic"/>
              </a:rPr>
              <a:t>We can additionally request government and healthcare institutions for more data that’s not currently available in the public domain.</a:t>
            </a:r>
            <a:endParaRPr sz="1800" b="0" i="0" u="none" strike="noStrike" cap="none">
              <a:solidFill>
                <a:srgbClr val="292929"/>
              </a:solidFill>
              <a:highlight>
                <a:srgbClr val="FFFFFF"/>
              </a:highlight>
              <a:latin typeface="Century Gothic"/>
              <a:ea typeface="Century Gothic"/>
              <a:cs typeface="Century Gothic"/>
              <a:sym typeface="Century Gothic"/>
            </a:endParaRPr>
          </a:p>
          <a:p>
            <a:pPr marL="457200" marR="0" lvl="0" indent="-342900" algn="l" rtl="0">
              <a:lnSpc>
                <a:spcPct val="115000"/>
              </a:lnSpc>
              <a:spcBef>
                <a:spcPts val="1000"/>
              </a:spcBef>
              <a:spcAft>
                <a:spcPts val="0"/>
              </a:spcAft>
              <a:buClr>
                <a:srgbClr val="292929"/>
              </a:buClr>
              <a:buSzPts val="1800"/>
              <a:buFont typeface="Century Gothic"/>
              <a:buChar char="❏"/>
            </a:pPr>
            <a:r>
              <a:rPr lang="en-US" sz="1800" b="0" i="0" u="none" strike="noStrike" cap="none">
                <a:solidFill>
                  <a:srgbClr val="292929"/>
                </a:solidFill>
                <a:highlight>
                  <a:srgbClr val="FFFFFF"/>
                </a:highlight>
                <a:latin typeface="Century Gothic"/>
                <a:ea typeface="Century Gothic"/>
                <a:cs typeface="Century Gothic"/>
                <a:sym typeface="Century Gothic"/>
              </a:rPr>
              <a:t>A crucial but often ignored factor in ML models is lack of sufficient structured data. </a:t>
            </a:r>
            <a:endParaRPr sz="16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2"/>
          <p:cNvSpPr txBox="1">
            <a:spLocks noGrp="1"/>
          </p:cNvSpPr>
          <p:nvPr>
            <p:ph type="title"/>
          </p:nvPr>
        </p:nvSpPr>
        <p:spPr>
          <a:xfrm>
            <a:off x="3860472" y="2936631"/>
            <a:ext cx="4467879" cy="984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ct val="33333"/>
              <a:buNone/>
            </a:pPr>
            <a:r>
              <a:rPr lang="en-US" sz="6000">
                <a:latin typeface="Kaushan Script"/>
                <a:ea typeface="Kaushan Script"/>
                <a:cs typeface="Kaushan Script"/>
                <a:sym typeface="Kaushan Script"/>
              </a:rPr>
              <a:t>THANK YOU</a:t>
            </a:r>
            <a:endParaRPr/>
          </a:p>
        </p:txBody>
      </p:sp>
      <p:pic>
        <p:nvPicPr>
          <p:cNvPr id="603" name="Google Shape;603;p72"/>
          <p:cNvPicPr preferRelativeResize="0"/>
          <p:nvPr/>
        </p:nvPicPr>
        <p:blipFill rotWithShape="1">
          <a:blip r:embed="rId3">
            <a:alphaModFix/>
          </a:blip>
          <a:srcRect/>
          <a:stretch/>
        </p:blipFill>
        <p:spPr>
          <a:xfrm>
            <a:off x="10586553" y="304800"/>
            <a:ext cx="1074117" cy="3528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8" descr="What is the Zika Virus? | Johns Hopkins Medicine"/>
          <p:cNvPicPr preferRelativeResize="0"/>
          <p:nvPr/>
        </p:nvPicPr>
        <p:blipFill rotWithShape="1">
          <a:blip r:embed="rId3">
            <a:alphaModFix/>
          </a:blip>
          <a:srcRect/>
          <a:stretch/>
        </p:blipFill>
        <p:spPr>
          <a:xfrm>
            <a:off x="1612954" y="688651"/>
            <a:ext cx="8973599" cy="6169349"/>
          </a:xfrm>
          <a:prstGeom prst="rect">
            <a:avLst/>
          </a:prstGeom>
          <a:noFill/>
          <a:ln>
            <a:noFill/>
          </a:ln>
        </p:spPr>
      </p:pic>
      <p:pic>
        <p:nvPicPr>
          <p:cNvPr id="126" name="Google Shape;126;p18"/>
          <p:cNvPicPr preferRelativeResize="0"/>
          <p:nvPr/>
        </p:nvPicPr>
        <p:blipFill rotWithShape="1">
          <a:blip r:embed="rId4">
            <a:alphaModFix/>
          </a:blip>
          <a:srcRect/>
          <a:stretch/>
        </p:blipFill>
        <p:spPr>
          <a:xfrm>
            <a:off x="10586553" y="304800"/>
            <a:ext cx="1074117" cy="352812"/>
          </a:xfrm>
          <a:prstGeom prst="rect">
            <a:avLst/>
          </a:prstGeom>
          <a:noFill/>
          <a:ln>
            <a:noFill/>
          </a:ln>
        </p:spPr>
      </p:pic>
      <p:sp>
        <p:nvSpPr>
          <p:cNvPr id="127" name="Google Shape;127;p18"/>
          <p:cNvSpPr/>
          <p:nvPr/>
        </p:nvSpPr>
        <p:spPr>
          <a:xfrm>
            <a:off x="1602272" y="843396"/>
            <a:ext cx="5806060" cy="23247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28" name="Google Shape;128;p18" descr="Zika Virus - Misco Products Corporation"/>
          <p:cNvPicPr preferRelativeResize="0"/>
          <p:nvPr/>
        </p:nvPicPr>
        <p:blipFill rotWithShape="1">
          <a:blip r:embed="rId5">
            <a:alphaModFix/>
          </a:blip>
          <a:srcRect/>
          <a:stretch/>
        </p:blipFill>
        <p:spPr>
          <a:xfrm>
            <a:off x="1612954" y="640028"/>
            <a:ext cx="3634295" cy="24077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body" idx="1"/>
          </p:nvPr>
        </p:nvSpPr>
        <p:spPr>
          <a:xfrm>
            <a:off x="506438" y="1369841"/>
            <a:ext cx="4276577" cy="4630029"/>
          </a:xfrm>
          <a:prstGeom prst="rect">
            <a:avLst/>
          </a:prstGeom>
          <a:noFill/>
          <a:ln>
            <a:noFill/>
          </a:ln>
        </p:spPr>
        <p:txBody>
          <a:bodyPr spcFirstLastPara="1" wrap="square" lIns="91425" tIns="45700" rIns="91425" bIns="45700" anchor="t" anchorCtr="0">
            <a:normAutofit lnSpcReduction="10000"/>
          </a:bodyPr>
          <a:lstStyle/>
          <a:p>
            <a:pPr marL="457200" lvl="0" indent="-313182" algn="l" rtl="0">
              <a:lnSpc>
                <a:spcPct val="100000"/>
              </a:lnSpc>
              <a:spcBef>
                <a:spcPts val="1800"/>
              </a:spcBef>
              <a:spcAft>
                <a:spcPts val="0"/>
              </a:spcAft>
              <a:buSzPct val="59999"/>
              <a:buFont typeface="Arial"/>
              <a:buChar char="●"/>
            </a:pPr>
            <a:r>
              <a:rPr lang="en-US"/>
              <a:t>Symptoms typically last for 2–7 days.</a:t>
            </a:r>
            <a:endParaRPr/>
          </a:p>
          <a:p>
            <a:pPr marL="457200" lvl="0" indent="-313182" algn="l" rtl="0">
              <a:lnSpc>
                <a:spcPct val="100000"/>
              </a:lnSpc>
              <a:spcBef>
                <a:spcPts val="1800"/>
              </a:spcBef>
              <a:spcAft>
                <a:spcPts val="0"/>
              </a:spcAft>
              <a:buSzPct val="59999"/>
              <a:buChar char="●"/>
            </a:pPr>
            <a:r>
              <a:rPr lang="en-US"/>
              <a:t>The incubation period (the time from exposure to symptoms) of Zika virus disease is estimated to be 3–14 days.</a:t>
            </a:r>
            <a:endParaRPr/>
          </a:p>
          <a:p>
            <a:pPr marL="457200" lvl="0" indent="-341377" algn="l" rtl="0">
              <a:lnSpc>
                <a:spcPct val="100000"/>
              </a:lnSpc>
              <a:spcBef>
                <a:spcPts val="1800"/>
              </a:spcBef>
              <a:spcAft>
                <a:spcPts val="0"/>
              </a:spcAft>
              <a:buSzPct val="80000"/>
              <a:buChar char="●"/>
            </a:pPr>
            <a:r>
              <a:rPr lang="en-US"/>
              <a:t>The mosquitoes causing zikavirus are generally active in rainy seasons.</a:t>
            </a:r>
            <a:endParaRPr/>
          </a:p>
          <a:p>
            <a:pPr marL="0" lvl="0" indent="0" algn="l" rtl="0">
              <a:lnSpc>
                <a:spcPct val="100000"/>
              </a:lnSpc>
              <a:spcBef>
                <a:spcPts val="1800"/>
              </a:spcBef>
              <a:spcAft>
                <a:spcPts val="0"/>
              </a:spcAft>
              <a:buNone/>
            </a:pPr>
            <a:endParaRPr/>
          </a:p>
          <a:p>
            <a:pPr marL="457200" lvl="0" indent="-228600" algn="l" rtl="0">
              <a:lnSpc>
                <a:spcPct val="90000"/>
              </a:lnSpc>
              <a:spcBef>
                <a:spcPts val="1800"/>
              </a:spcBef>
              <a:spcAft>
                <a:spcPts val="0"/>
              </a:spcAft>
              <a:buSzPct val="86486"/>
              <a:buNone/>
            </a:pPr>
            <a:endParaRPr/>
          </a:p>
        </p:txBody>
      </p:sp>
      <p:pic>
        <p:nvPicPr>
          <p:cNvPr id="134" name="Google Shape;134;p19" descr="Overview | Zika Virus | CDC"/>
          <p:cNvPicPr preferRelativeResize="0"/>
          <p:nvPr/>
        </p:nvPicPr>
        <p:blipFill rotWithShape="1">
          <a:blip r:embed="rId3">
            <a:alphaModFix/>
          </a:blip>
          <a:srcRect/>
          <a:stretch/>
        </p:blipFill>
        <p:spPr>
          <a:xfrm>
            <a:off x="6226295" y="1113985"/>
            <a:ext cx="4630029" cy="4630029"/>
          </a:xfrm>
          <a:prstGeom prst="rect">
            <a:avLst/>
          </a:prstGeom>
          <a:noFill/>
          <a:ln>
            <a:noFill/>
          </a:ln>
        </p:spPr>
      </p:pic>
      <p:pic>
        <p:nvPicPr>
          <p:cNvPr id="135" name="Google Shape;135;p19"/>
          <p:cNvPicPr preferRelativeResize="0"/>
          <p:nvPr/>
        </p:nvPicPr>
        <p:blipFill rotWithShape="1">
          <a:blip r:embed="rId4">
            <a:alphaModFix/>
          </a:blip>
          <a:srcRect/>
          <a:stretch/>
        </p:blipFill>
        <p:spPr>
          <a:xfrm>
            <a:off x="10586553" y="304800"/>
            <a:ext cx="1074117" cy="352812"/>
          </a:xfrm>
          <a:prstGeom prst="rect">
            <a:avLst/>
          </a:prstGeom>
          <a:noFill/>
          <a:ln>
            <a:noFill/>
          </a:ln>
        </p:spPr>
      </p:pic>
      <p:sp>
        <p:nvSpPr>
          <p:cNvPr id="136" name="Google Shape;136;p19"/>
          <p:cNvSpPr txBox="1"/>
          <p:nvPr/>
        </p:nvSpPr>
        <p:spPr>
          <a:xfrm>
            <a:off x="7617468" y="5969554"/>
            <a:ext cx="184768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Symptoms</a:t>
            </a:r>
            <a:endParaRPr sz="1400" b="1"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1217614" y="274638"/>
            <a:ext cx="9753600" cy="10336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1800"/>
              <a:buNone/>
            </a:pPr>
            <a:r>
              <a:rPr lang="en-US"/>
              <a:t>PROJECT ARCHITECTURE</a:t>
            </a:r>
            <a:endParaRPr/>
          </a:p>
        </p:txBody>
      </p:sp>
      <p:pic>
        <p:nvPicPr>
          <p:cNvPr id="142" name="Google Shape;142;p20"/>
          <p:cNvPicPr preferRelativeResize="0"/>
          <p:nvPr/>
        </p:nvPicPr>
        <p:blipFill rotWithShape="1">
          <a:blip r:embed="rId3">
            <a:alphaModFix/>
          </a:blip>
          <a:srcRect/>
          <a:stretch/>
        </p:blipFill>
        <p:spPr>
          <a:xfrm>
            <a:off x="10586553" y="304800"/>
            <a:ext cx="1074117" cy="352812"/>
          </a:xfrm>
          <a:prstGeom prst="rect">
            <a:avLst/>
          </a:prstGeom>
          <a:noFill/>
          <a:ln>
            <a:noFill/>
          </a:ln>
        </p:spPr>
      </p:pic>
      <p:pic>
        <p:nvPicPr>
          <p:cNvPr id="143" name="Google Shape;143;p20"/>
          <p:cNvPicPr preferRelativeResize="0"/>
          <p:nvPr/>
        </p:nvPicPr>
        <p:blipFill rotWithShape="1">
          <a:blip r:embed="rId4">
            <a:alphaModFix/>
          </a:blip>
          <a:srcRect/>
          <a:stretch/>
        </p:blipFill>
        <p:spPr>
          <a:xfrm>
            <a:off x="1651344" y="1677475"/>
            <a:ext cx="8886135" cy="49058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rgbClr val="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ontinental_16x9">
      <a:dk1>
        <a:srgbClr val="545454"/>
      </a:dk1>
      <a:lt1>
        <a:srgbClr val="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2177</Words>
  <Application>Microsoft Office PowerPoint</Application>
  <PresentationFormat>Custom</PresentationFormat>
  <Paragraphs>356</Paragraphs>
  <Slides>61</Slides>
  <Notes>61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Georgia</vt:lpstr>
      <vt:lpstr>Courier New</vt:lpstr>
      <vt:lpstr>Impact</vt:lpstr>
      <vt:lpstr>Kaushan Script</vt:lpstr>
      <vt:lpstr>Consolas</vt:lpstr>
      <vt:lpstr>Helvetica Neue</vt:lpstr>
      <vt:lpstr>Noto Sans Symbols</vt:lpstr>
      <vt:lpstr>Century Gothic</vt:lpstr>
      <vt:lpstr>Arial</vt:lpstr>
      <vt:lpstr>Calibri</vt:lpstr>
      <vt:lpstr>World Presentation 16x9</vt:lpstr>
      <vt:lpstr>EPIDEMIC OUTBREAK PREDICTION</vt:lpstr>
      <vt:lpstr>PowerPoint Presentation</vt:lpstr>
      <vt:lpstr>INTRODUCTION</vt:lpstr>
      <vt:lpstr>PROBLEM STATEMENT</vt:lpstr>
      <vt:lpstr>OBJECTIVE</vt:lpstr>
      <vt:lpstr>ZIKA VIRUS</vt:lpstr>
      <vt:lpstr>PowerPoint Presentation</vt:lpstr>
      <vt:lpstr>PowerPoint Presentation</vt:lpstr>
      <vt:lpstr>PROJECT ARCHITECTURE</vt:lpstr>
      <vt:lpstr>DATA SCIENCE LIFE CYCLE</vt:lpstr>
      <vt:lpstr>PowerPoint Presentation</vt:lpstr>
      <vt:lpstr>PowerPoint Presentation</vt:lpstr>
      <vt:lpstr>PowerPoint Presentation</vt:lpstr>
      <vt:lpstr>PowerPoint Presentation</vt:lpstr>
      <vt:lpstr>DATASET</vt:lpstr>
      <vt:lpstr>PowerPoint Presentation</vt:lpstr>
      <vt:lpstr>PowerPoint Presentation</vt:lpstr>
      <vt:lpstr>PowerPoint Presentation</vt:lpstr>
      <vt:lpstr>PowerPoint Presentation</vt:lpstr>
      <vt:lpstr>PowerPoint Presentation</vt:lpstr>
      <vt:lpstr>DATA PREPARATION</vt:lpstr>
      <vt:lpstr>DATA PREPARATION</vt:lpstr>
      <vt:lpstr>PowerPoint Presentation</vt:lpstr>
      <vt:lpstr>EXPLORATORY DATA ANALYSIS</vt:lpstr>
      <vt:lpstr>PowerPoint Presentation</vt:lpstr>
      <vt:lpstr>MOSQUITO</vt:lpstr>
      <vt:lpstr>POPULATION DENSITY</vt:lpstr>
      <vt:lpstr>WEATHER</vt:lpstr>
      <vt:lpstr>Tropical and sub-tropical analysis</vt:lpstr>
      <vt:lpstr>PowerPoint Presentation</vt:lpstr>
      <vt:lpstr>PowerPoint Presentation</vt:lpstr>
      <vt:lpstr>PowerPoint Presentation</vt:lpstr>
      <vt:lpstr>PowerPoint Presentation</vt:lpstr>
      <vt:lpstr>INSIGHTS</vt:lpstr>
      <vt:lpstr>FEATURE SELECTION</vt:lpstr>
      <vt:lpstr>FEATURE SELECTION Based on Extratreesclassifier and XGBoost</vt:lpstr>
      <vt:lpstr>FEATURE SELECTION Based on Correlation Matrix</vt:lpstr>
      <vt:lpstr>PowerPoint Presentation</vt:lpstr>
      <vt:lpstr>MODEL BUILDING</vt:lpstr>
      <vt:lpstr>PowerPoint Presentation</vt:lpstr>
      <vt:lpstr>Baseline models for Regression </vt:lpstr>
      <vt:lpstr>HYPERPARAMETER TUNING</vt:lpstr>
      <vt:lpstr>PowerPoint Presentation</vt:lpstr>
      <vt:lpstr>Model performance after tuning (Regression)</vt:lpstr>
      <vt:lpstr>AUTO-ML</vt:lpstr>
      <vt:lpstr>Auto-Sklearn</vt:lpstr>
      <vt:lpstr>AutoGluon</vt:lpstr>
      <vt:lpstr>Tree-based Pipeline Optimization Tool</vt:lpstr>
      <vt:lpstr>MODEL SELECTION</vt:lpstr>
      <vt:lpstr>MODEL SELECTION For Regression</vt:lpstr>
      <vt:lpstr>MODEL SELECTION For Classification</vt:lpstr>
      <vt:lpstr>MODEL DEPLOYMENT</vt:lpstr>
      <vt:lpstr>MODEL DEPLOYMENT</vt:lpstr>
      <vt:lpstr>Deployment of a website</vt:lpstr>
      <vt:lpstr>PowerPoint Presentation</vt:lpstr>
      <vt:lpstr>PowerPoint Presentation</vt:lpstr>
      <vt:lpstr>PowerPoint Presentation</vt:lpstr>
      <vt:lpstr>PowerPoint Presentation</vt:lpstr>
      <vt:lpstr>CONCULSION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EPIDEMIC OUTBREAK PREDICTION</dc:title>
  <cp:lastModifiedBy>Zahoor Ansari</cp:lastModifiedBy>
  <cp:revision>1</cp:revision>
  <dcterms:modified xsi:type="dcterms:W3CDTF">2021-09-28T12:28:43Z</dcterms:modified>
</cp:coreProperties>
</file>